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90" r:id="rId2"/>
    <p:sldId id="347" r:id="rId3"/>
    <p:sldId id="340" r:id="rId4"/>
    <p:sldId id="373" r:id="rId5"/>
    <p:sldId id="384" r:id="rId6"/>
    <p:sldId id="374" r:id="rId7"/>
    <p:sldId id="375" r:id="rId8"/>
    <p:sldId id="372" r:id="rId9"/>
    <p:sldId id="352" r:id="rId10"/>
    <p:sldId id="367" r:id="rId11"/>
    <p:sldId id="344" r:id="rId12"/>
    <p:sldId id="345" r:id="rId13"/>
    <p:sldId id="348" r:id="rId14"/>
    <p:sldId id="349" r:id="rId15"/>
    <p:sldId id="351" r:id="rId16"/>
    <p:sldId id="353" r:id="rId17"/>
    <p:sldId id="387" r:id="rId18"/>
    <p:sldId id="380" r:id="rId19"/>
    <p:sldId id="381" r:id="rId20"/>
    <p:sldId id="355" r:id="rId21"/>
    <p:sldId id="356" r:id="rId22"/>
    <p:sldId id="361" r:id="rId23"/>
    <p:sldId id="386" r:id="rId24"/>
    <p:sldId id="369" r:id="rId25"/>
    <p:sldId id="364" r:id="rId26"/>
    <p:sldId id="388"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281C8E-67B5-4082-AC44-2AD4AA833493}">
          <p14:sldIdLst>
            <p14:sldId id="390"/>
            <p14:sldId id="347"/>
            <p14:sldId id="340"/>
            <p14:sldId id="373"/>
            <p14:sldId id="384"/>
            <p14:sldId id="374"/>
            <p14:sldId id="375"/>
            <p14:sldId id="372"/>
            <p14:sldId id="352"/>
            <p14:sldId id="367"/>
            <p14:sldId id="344"/>
            <p14:sldId id="345"/>
            <p14:sldId id="348"/>
            <p14:sldId id="349"/>
            <p14:sldId id="351"/>
            <p14:sldId id="353"/>
            <p14:sldId id="387"/>
            <p14:sldId id="380"/>
            <p14:sldId id="381"/>
            <p14:sldId id="355"/>
            <p14:sldId id="356"/>
            <p14:sldId id="361"/>
            <p14:sldId id="386"/>
            <p14:sldId id="369"/>
            <p14:sldId id="364"/>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Peters" initials="SP" lastIdx="5" clrIdx="0">
    <p:extLst>
      <p:ext uri="{19B8F6BF-5375-455C-9EA6-DF929625EA0E}">
        <p15:presenceInfo xmlns:p15="http://schemas.microsoft.com/office/powerpoint/2012/main" userId="S::simon.peters@urc.org.uk::bf093ac7-927d-48cf-91d4-30eace5ef9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0E"/>
    <a:srgbClr val="FF4A38"/>
    <a:srgbClr val="FF5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80" autoAdjust="0"/>
  </p:normalViewPr>
  <p:slideViewPr>
    <p:cSldViewPr>
      <p:cViewPr varScale="1">
        <p:scale>
          <a:sx n="72" d="100"/>
          <a:sy n="72" d="100"/>
        </p:scale>
        <p:origin x="151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92" d="100"/>
          <a:sy n="192" d="100"/>
        </p:scale>
        <p:origin x="-912" y="225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BE25468-EB0D-9D4D-92F9-3B8AEC152397}" type="datetimeFigureOut">
              <a:rPr lang="en-US" smtClean="0"/>
              <a:pPr/>
              <a:t>8/2/2021</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4EE57BA-2DF8-DB4F-BF59-E26C7F0DD911}" type="slidenum">
              <a:rPr lang="en-US" smtClean="0"/>
              <a:pPr/>
              <a:t>‹#›</a:t>
            </a:fld>
            <a:endParaRPr lang="en-US" dirty="0"/>
          </a:p>
        </p:txBody>
      </p:sp>
    </p:spTree>
    <p:extLst>
      <p:ext uri="{BB962C8B-B14F-4D97-AF65-F5344CB8AC3E}">
        <p14:creationId xmlns:p14="http://schemas.microsoft.com/office/powerpoint/2010/main" val="279754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C2FB7A-FF91-41CE-B7CE-714043A466EA}" type="datetimeFigureOut">
              <a:rPr lang="en-GB" smtClean="0"/>
              <a:pPr/>
              <a:t>02/08/2021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ED6E15D-5C16-4561-9306-5F8DCEE3C260}" type="slidenum">
              <a:rPr lang="en-GB" smtClean="0"/>
              <a:pPr/>
              <a:t>‹#›</a:t>
            </a:fld>
            <a:endParaRPr lang="en-GB" dirty="0"/>
          </a:p>
        </p:txBody>
      </p:sp>
    </p:spTree>
    <p:extLst>
      <p:ext uri="{BB962C8B-B14F-4D97-AF65-F5344CB8AC3E}">
        <p14:creationId xmlns:p14="http://schemas.microsoft.com/office/powerpoint/2010/main" val="43172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rc.org.uk/images/Finance/Stewardship/Giving-to-the-church.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notes will help you lead this presentation looking at the relationship between Stewardship and Discipleship, and the responsibilities we have as followers of Jesus to make sure we are making the most of our resources in building God’s vision of justice and love for all peoples.</a:t>
            </a:r>
          </a:p>
        </p:txBody>
      </p:sp>
      <p:sp>
        <p:nvSpPr>
          <p:cNvPr id="4" name="Slide Number Placeholder 3"/>
          <p:cNvSpPr>
            <a:spLocks noGrp="1"/>
          </p:cNvSpPr>
          <p:nvPr>
            <p:ph type="sldNum" sz="quarter" idx="5"/>
          </p:nvPr>
        </p:nvSpPr>
        <p:spPr/>
        <p:txBody>
          <a:bodyPr/>
          <a:lstStyle/>
          <a:p>
            <a:fld id="{9ED6E15D-5C16-4561-9306-5F8DCEE3C260}" type="slidenum">
              <a:rPr lang="en-GB" smtClean="0"/>
              <a:pPr/>
              <a:t>1</a:t>
            </a:fld>
            <a:endParaRPr lang="en-GB" dirty="0"/>
          </a:p>
        </p:txBody>
      </p:sp>
    </p:spTree>
    <p:extLst>
      <p:ext uri="{BB962C8B-B14F-4D97-AF65-F5344CB8AC3E}">
        <p14:creationId xmlns:p14="http://schemas.microsoft.com/office/powerpoint/2010/main" val="342460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Share this message from the URC Treasurer, Ian Hardie: </a:t>
            </a:r>
            <a:br>
              <a:rPr lang="en-GB" sz="1200" dirty="0"/>
            </a:br>
            <a:r>
              <a:rPr lang="en-GB" sz="1200" dirty="0"/>
              <a:t>Thank you for your giving to your local church. Financially, this giving is the lifeblood of your own church and of the whole United Reformed Church across England, Scotland and Wales. It is this personal giving that enables your local church treasurer to pay your church’s bills. Typically, the largest of those ‘bills’ is the contribution your local church pays to the URC Ministry and Mission Fund. This Fund meets the central costs of the United Reformed Church. The total annual budget is around £20 million and is approved each year by Mission Council. Over 80% of this money is spent on ministers and church related community workers – their training, stipends and pensions. But the other 20% also achieves an enormous amount on behalf of us all. General Assembly 2020 was severely constrained because of the Covid-19 lockdown, but the reports written for General Assembly are available on the URC website, and they paint pictures of all the work that has been done in our name over the last two years and much of that work is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10</a:t>
            </a:fld>
            <a:endParaRPr lang="en-GB" dirty="0"/>
          </a:p>
        </p:txBody>
      </p:sp>
    </p:spTree>
    <p:extLst>
      <p:ext uri="{BB962C8B-B14F-4D97-AF65-F5344CB8AC3E}">
        <p14:creationId xmlns:p14="http://schemas.microsoft.com/office/powerpoint/2010/main" val="103280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the image with one of your own congregation and encourage participants to take a guess at how much it costs to run your church weekly/monthly.</a:t>
            </a:r>
          </a:p>
        </p:txBody>
      </p:sp>
      <p:sp>
        <p:nvSpPr>
          <p:cNvPr id="4" name="Slide Number Placeholder 3"/>
          <p:cNvSpPr>
            <a:spLocks noGrp="1"/>
          </p:cNvSpPr>
          <p:nvPr>
            <p:ph type="sldNum" sz="quarter" idx="5"/>
          </p:nvPr>
        </p:nvSpPr>
        <p:spPr/>
        <p:txBody>
          <a:bodyPr/>
          <a:lstStyle/>
          <a:p>
            <a:fld id="{9ED6E15D-5C16-4561-9306-5F8DCEE3C260}" type="slidenum">
              <a:rPr lang="en-GB" smtClean="0"/>
              <a:pPr/>
              <a:t>11</a:t>
            </a:fld>
            <a:endParaRPr lang="en-GB" dirty="0"/>
          </a:p>
        </p:txBody>
      </p:sp>
    </p:spTree>
    <p:extLst>
      <p:ext uri="{BB962C8B-B14F-4D97-AF65-F5344CB8AC3E}">
        <p14:creationId xmlns:p14="http://schemas.microsoft.com/office/powerpoint/2010/main" val="403591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Customise this slide to show participants the weekly expenditure of your church at a glance.</a:t>
            </a:r>
          </a:p>
        </p:txBody>
      </p:sp>
      <p:sp>
        <p:nvSpPr>
          <p:cNvPr id="4" name="Slide Number Placeholder 3"/>
          <p:cNvSpPr>
            <a:spLocks noGrp="1"/>
          </p:cNvSpPr>
          <p:nvPr>
            <p:ph type="sldNum" sz="quarter" idx="5"/>
          </p:nvPr>
        </p:nvSpPr>
        <p:spPr/>
        <p:txBody>
          <a:bodyPr/>
          <a:lstStyle/>
          <a:p>
            <a:fld id="{9ED6E15D-5C16-4561-9306-5F8DCEE3C260}" type="slidenum">
              <a:rPr lang="en-GB" smtClean="0"/>
              <a:pPr/>
              <a:t>12</a:t>
            </a:fld>
            <a:endParaRPr lang="en-GB" dirty="0"/>
          </a:p>
        </p:txBody>
      </p:sp>
    </p:spTree>
    <p:extLst>
      <p:ext uri="{BB962C8B-B14F-4D97-AF65-F5344CB8AC3E}">
        <p14:creationId xmlns:p14="http://schemas.microsoft.com/office/powerpoint/2010/main" val="354448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Customise this slide to show participants the monthly expenditure of your church at a glance.</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13</a:t>
            </a:fld>
            <a:endParaRPr lang="en-GB" dirty="0"/>
          </a:p>
        </p:txBody>
      </p:sp>
    </p:spTree>
    <p:extLst>
      <p:ext uri="{BB962C8B-B14F-4D97-AF65-F5344CB8AC3E}">
        <p14:creationId xmlns:p14="http://schemas.microsoft.com/office/powerpoint/2010/main" val="47736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Customise this slide to show participants the weekly income of your church at a glance.</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14</a:t>
            </a:fld>
            <a:endParaRPr lang="en-GB" dirty="0"/>
          </a:p>
        </p:txBody>
      </p:sp>
    </p:spTree>
    <p:extLst>
      <p:ext uri="{BB962C8B-B14F-4D97-AF65-F5344CB8AC3E}">
        <p14:creationId xmlns:p14="http://schemas.microsoft.com/office/powerpoint/2010/main" val="218046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Customise this slide to show participants the monthly income of your church at a glance.</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15</a:t>
            </a:fld>
            <a:endParaRPr lang="en-GB" dirty="0"/>
          </a:p>
        </p:txBody>
      </p:sp>
    </p:spTree>
    <p:extLst>
      <p:ext uri="{BB962C8B-B14F-4D97-AF65-F5344CB8AC3E}">
        <p14:creationId xmlns:p14="http://schemas.microsoft.com/office/powerpoint/2010/main" val="224630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Customise this slide to compare your church’s income with expenditure and display your current shortfall or surplus. Encourage participants to consider the priorities they identified in their small group discussions earlier, and to think about how these might be followed-up given the financial situation, needs and requirements of the church as they currently stand. Perhaps more time in discussion groups might help.</a:t>
            </a:r>
          </a:p>
        </p:txBody>
      </p:sp>
      <p:sp>
        <p:nvSpPr>
          <p:cNvPr id="4" name="Slide Number Placeholder 3"/>
          <p:cNvSpPr>
            <a:spLocks noGrp="1"/>
          </p:cNvSpPr>
          <p:nvPr>
            <p:ph type="sldNum" sz="quarter" idx="5"/>
          </p:nvPr>
        </p:nvSpPr>
        <p:spPr/>
        <p:txBody>
          <a:bodyPr/>
          <a:lstStyle/>
          <a:p>
            <a:fld id="{9ED6E15D-5C16-4561-9306-5F8DCEE3C260}" type="slidenum">
              <a:rPr lang="en-GB" smtClean="0"/>
              <a:pPr/>
              <a:t>16</a:t>
            </a:fld>
            <a:endParaRPr lang="en-GB" dirty="0"/>
          </a:p>
        </p:txBody>
      </p:sp>
    </p:spTree>
    <p:extLst>
      <p:ext uri="{BB962C8B-B14F-4D97-AF65-F5344CB8AC3E}">
        <p14:creationId xmlns:p14="http://schemas.microsoft.com/office/powerpoint/2010/main" val="316211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Customise this slide to explain the financial needs of your church. Emphasise that we are not asking everyone to give this amount, but inciting everyone to prayerfully consider their giving.</a:t>
            </a:r>
          </a:p>
        </p:txBody>
      </p:sp>
      <p:sp>
        <p:nvSpPr>
          <p:cNvPr id="4" name="Slide Number Placeholder 3"/>
          <p:cNvSpPr>
            <a:spLocks noGrp="1"/>
          </p:cNvSpPr>
          <p:nvPr>
            <p:ph type="sldNum" sz="quarter" idx="5"/>
          </p:nvPr>
        </p:nvSpPr>
        <p:spPr/>
        <p:txBody>
          <a:bodyPr/>
          <a:lstStyle/>
          <a:p>
            <a:fld id="{9ED6E15D-5C16-4561-9306-5F8DCEE3C260}" type="slidenum">
              <a:rPr lang="en-GB" smtClean="0"/>
              <a:pPr/>
              <a:t>17</a:t>
            </a:fld>
            <a:endParaRPr lang="en-GB" dirty="0"/>
          </a:p>
        </p:txBody>
      </p:sp>
    </p:spTree>
    <p:extLst>
      <p:ext uri="{BB962C8B-B14F-4D97-AF65-F5344CB8AC3E}">
        <p14:creationId xmlns:p14="http://schemas.microsoft.com/office/powerpoint/2010/main" val="99738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it is not the aim of this session to say that we should hand over everything we have to the church without due consideration, or attempt to achieve things which we simply cannot.</a:t>
            </a:r>
          </a:p>
        </p:txBody>
      </p:sp>
      <p:sp>
        <p:nvSpPr>
          <p:cNvPr id="4" name="Slide Number Placeholder 3"/>
          <p:cNvSpPr>
            <a:spLocks noGrp="1"/>
          </p:cNvSpPr>
          <p:nvPr>
            <p:ph type="sldNum" sz="quarter" idx="5"/>
          </p:nvPr>
        </p:nvSpPr>
        <p:spPr/>
        <p:txBody>
          <a:bodyPr/>
          <a:lstStyle/>
          <a:p>
            <a:fld id="{9ED6E15D-5C16-4561-9306-5F8DCEE3C260}" type="slidenum">
              <a:rPr lang="en-GB" smtClean="0"/>
              <a:pPr/>
              <a:t>18</a:t>
            </a:fld>
            <a:endParaRPr lang="en-GB" dirty="0"/>
          </a:p>
        </p:txBody>
      </p:sp>
    </p:spTree>
    <p:extLst>
      <p:ext uri="{BB962C8B-B14F-4D97-AF65-F5344CB8AC3E}">
        <p14:creationId xmlns:p14="http://schemas.microsoft.com/office/powerpoint/2010/main" val="412107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this session is about thinking carefully about what we ought to be focussing on as a church, consider our financial situation and think about how our stewardship might help us use what we have to best of our ability in sharing God's love throughout our community (the Mission of God). If we can afford it, an increase in our giving, perhaps based around 5p for every pound of our income, could really help, but only if, after prayer and conidiation, this is achievable for us.</a:t>
            </a:r>
          </a:p>
        </p:txBody>
      </p:sp>
      <p:sp>
        <p:nvSpPr>
          <p:cNvPr id="4" name="Slide Number Placeholder 3"/>
          <p:cNvSpPr>
            <a:spLocks noGrp="1"/>
          </p:cNvSpPr>
          <p:nvPr>
            <p:ph type="sldNum" sz="quarter" idx="5"/>
          </p:nvPr>
        </p:nvSpPr>
        <p:spPr/>
        <p:txBody>
          <a:bodyPr/>
          <a:lstStyle/>
          <a:p>
            <a:fld id="{9ED6E15D-5C16-4561-9306-5F8DCEE3C260}" type="slidenum">
              <a:rPr lang="en-GB" smtClean="0"/>
              <a:pPr/>
              <a:t>19</a:t>
            </a:fld>
            <a:endParaRPr lang="en-GB" dirty="0"/>
          </a:p>
        </p:txBody>
      </p:sp>
    </p:spTree>
    <p:extLst>
      <p:ext uri="{BB962C8B-B14F-4D97-AF65-F5344CB8AC3E}">
        <p14:creationId xmlns:p14="http://schemas.microsoft.com/office/powerpoint/2010/main" val="374373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discipleship is about recognising and responding to God’s presence in every aspect of your life and that being a church member is about helping each other to do that. Mission is about sharing God's vision of justice and love for all people in the world around us, including our local neighbourhood. Stewardship is about recognising that all we have first comes from God, and so we must use all we have in carrying out God’s Mission and disciples of Jesus. </a:t>
            </a:r>
            <a:r>
              <a:rPr lang="en-GB" dirty="0">
                <a:solidFill>
                  <a:srgbClr val="FF4A38"/>
                </a:solidFill>
                <a:effectLst/>
                <a:latin typeface="Trebuchet MS" panose="020B0603020202020204" pitchFamily="34" charset="0"/>
                <a:ea typeface="Times New Roman" panose="02020603050405020304" pitchFamily="18" charset="0"/>
                <a:cs typeface="StoneSansIIITCStd-SmBd"/>
              </a:rPr>
              <a:t>We need to consider the relationship between our Christian living and Christian giving</a:t>
            </a:r>
            <a:r>
              <a:rPr lang="en-GB" dirty="0">
                <a:solidFill>
                  <a:srgbClr val="FF4A38"/>
                </a:solidFill>
                <a:effectLst/>
                <a:latin typeface="Trebuchet MS" panose="020B0603020202020204" pitchFamily="34" charset="0"/>
                <a:ea typeface="Times New Roman" panose="02020603050405020304" pitchFamily="18" charset="0"/>
                <a:cs typeface="StoneSansIIITCStd-Bk"/>
              </a:rPr>
              <a:t>, without reserve, to achieve God’s purposes of love. </a:t>
            </a:r>
            <a:endParaRPr lang="en-GB" dirty="0">
              <a:solidFill>
                <a:srgbClr val="FF4A38"/>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2</a:t>
            </a:fld>
            <a:endParaRPr lang="en-GB" dirty="0"/>
          </a:p>
        </p:txBody>
      </p:sp>
    </p:spTree>
    <p:extLst>
      <p:ext uri="{BB962C8B-B14F-4D97-AF65-F5344CB8AC3E}">
        <p14:creationId xmlns:p14="http://schemas.microsoft.com/office/powerpoint/2010/main" val="2409386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gives some examples of what giving might look like for people with a weekly income if they were to give a certain amount for every pound they receive.</a:t>
            </a:r>
          </a:p>
        </p:txBody>
      </p:sp>
      <p:sp>
        <p:nvSpPr>
          <p:cNvPr id="4" name="Slide Number Placeholder 3"/>
          <p:cNvSpPr>
            <a:spLocks noGrp="1"/>
          </p:cNvSpPr>
          <p:nvPr>
            <p:ph type="sldNum" sz="quarter" idx="5"/>
          </p:nvPr>
        </p:nvSpPr>
        <p:spPr/>
        <p:txBody>
          <a:bodyPr/>
          <a:lstStyle/>
          <a:p>
            <a:fld id="{9ED6E15D-5C16-4561-9306-5F8DCEE3C260}" type="slidenum">
              <a:rPr lang="en-GB" smtClean="0"/>
              <a:pPr/>
              <a:t>20</a:t>
            </a:fld>
            <a:endParaRPr lang="en-GB" dirty="0"/>
          </a:p>
        </p:txBody>
      </p:sp>
    </p:spTree>
    <p:extLst>
      <p:ext uri="{BB962C8B-B14F-4D97-AF65-F5344CB8AC3E}">
        <p14:creationId xmlns:p14="http://schemas.microsoft.com/office/powerpoint/2010/main" val="109223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chart gives some examples of what giving might look like for people with a monthly income if they were to give a certain amount for every pound they receive.</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21</a:t>
            </a:fld>
            <a:endParaRPr lang="en-GB" dirty="0"/>
          </a:p>
        </p:txBody>
      </p:sp>
    </p:spTree>
    <p:extLst>
      <p:ext uri="{BB962C8B-B14F-4D97-AF65-F5344CB8AC3E}">
        <p14:creationId xmlns:p14="http://schemas.microsoft.com/office/powerpoint/2010/main" val="927713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things which people regularly spend money on, inviting us all to consider how we give to our church in comparison.</a:t>
            </a:r>
          </a:p>
        </p:txBody>
      </p:sp>
      <p:sp>
        <p:nvSpPr>
          <p:cNvPr id="4" name="Slide Number Placeholder 3"/>
          <p:cNvSpPr>
            <a:spLocks noGrp="1"/>
          </p:cNvSpPr>
          <p:nvPr>
            <p:ph type="sldNum" sz="quarter" idx="5"/>
          </p:nvPr>
        </p:nvSpPr>
        <p:spPr/>
        <p:txBody>
          <a:bodyPr/>
          <a:lstStyle/>
          <a:p>
            <a:fld id="{9ED6E15D-5C16-4561-9306-5F8DCEE3C260}" type="slidenum">
              <a:rPr lang="en-GB" smtClean="0"/>
              <a:pPr/>
              <a:t>22</a:t>
            </a:fld>
            <a:endParaRPr lang="en-GB" dirty="0"/>
          </a:p>
        </p:txBody>
      </p:sp>
    </p:spTree>
    <p:extLst>
      <p:ext uri="{BB962C8B-B14F-4D97-AF65-F5344CB8AC3E}">
        <p14:creationId xmlns:p14="http://schemas.microsoft.com/office/powerpoint/2010/main" val="198367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participants to discuss this in small groups and be prepared to share their thoughts with the wider group.</a:t>
            </a:r>
          </a:p>
        </p:txBody>
      </p:sp>
      <p:sp>
        <p:nvSpPr>
          <p:cNvPr id="4" name="Slide Number Placeholder 3"/>
          <p:cNvSpPr>
            <a:spLocks noGrp="1"/>
          </p:cNvSpPr>
          <p:nvPr>
            <p:ph type="sldNum" sz="quarter" idx="5"/>
          </p:nvPr>
        </p:nvSpPr>
        <p:spPr/>
        <p:txBody>
          <a:bodyPr/>
          <a:lstStyle/>
          <a:p>
            <a:fld id="{9ED6E15D-5C16-4561-9306-5F8DCEE3C260}" type="slidenum">
              <a:rPr lang="en-GB" smtClean="0"/>
              <a:pPr/>
              <a:t>23</a:t>
            </a:fld>
            <a:endParaRPr lang="en-GB" dirty="0"/>
          </a:p>
        </p:txBody>
      </p:sp>
    </p:spTree>
    <p:extLst>
      <p:ext uri="{BB962C8B-B14F-4D97-AF65-F5344CB8AC3E}">
        <p14:creationId xmlns:p14="http://schemas.microsoft.com/office/powerpoint/2010/main" val="148342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these are some steps we can all take to help our church reach its financial goals, including using the Gift Aid scheme which enables the church to claim back money for ever pound donated by taxpayers, at no cost to the church, setting up standing orders which enable donations to be made automatically, and avoiding cheques or cash where possible as these require additional administration. Be sure, though to emphasise that we are still very grateful for these. </a:t>
            </a:r>
            <a:r>
              <a:rPr lang="en-GB" sz="1800" dirty="0">
                <a:effectLst/>
                <a:latin typeface="Calibri" panose="020F0502020204030204" pitchFamily="34" charset="0"/>
                <a:ea typeface="Calibri" panose="020F0502020204030204" pitchFamily="34" charset="0"/>
                <a:cs typeface="Calibri" panose="020F0502020204030204" pitchFamily="34" charset="0"/>
              </a:rPr>
              <a:t>Further information on giving to the United Reformed Church can be found in this online booklet: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https://urc.org.uk/images/Finance/Stewardship/Giving-to-the-church.pdf</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dirty="0"/>
              <a:t>.</a:t>
            </a:r>
          </a:p>
        </p:txBody>
      </p:sp>
      <p:sp>
        <p:nvSpPr>
          <p:cNvPr id="4" name="Slide Number Placeholder 3"/>
          <p:cNvSpPr>
            <a:spLocks noGrp="1"/>
          </p:cNvSpPr>
          <p:nvPr>
            <p:ph type="sldNum" sz="quarter" idx="5"/>
          </p:nvPr>
        </p:nvSpPr>
        <p:spPr/>
        <p:txBody>
          <a:bodyPr/>
          <a:lstStyle/>
          <a:p>
            <a:fld id="{9ED6E15D-5C16-4561-9306-5F8DCEE3C260}" type="slidenum">
              <a:rPr lang="en-GB" smtClean="0"/>
              <a:pPr/>
              <a:t>24</a:t>
            </a:fld>
            <a:endParaRPr lang="en-GB" dirty="0"/>
          </a:p>
        </p:txBody>
      </p:sp>
    </p:spTree>
    <p:extLst>
      <p:ext uri="{BB962C8B-B14F-4D97-AF65-F5344CB8AC3E}">
        <p14:creationId xmlns:p14="http://schemas.microsoft.com/office/powerpoint/2010/main" val="490182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what we give is a matter for us and God to consider together, but that doing so can help us make the most of all we have in carrying out God’s mission because the responsibility is ours.</a:t>
            </a:r>
          </a:p>
        </p:txBody>
      </p:sp>
      <p:sp>
        <p:nvSpPr>
          <p:cNvPr id="4" name="Slide Number Placeholder 3"/>
          <p:cNvSpPr>
            <a:spLocks noGrp="1"/>
          </p:cNvSpPr>
          <p:nvPr>
            <p:ph type="sldNum" sz="quarter" idx="5"/>
          </p:nvPr>
        </p:nvSpPr>
        <p:spPr/>
        <p:txBody>
          <a:bodyPr/>
          <a:lstStyle/>
          <a:p>
            <a:fld id="{9ED6E15D-5C16-4561-9306-5F8DCEE3C260}" type="slidenum">
              <a:rPr lang="en-GB" smtClean="0"/>
              <a:pPr/>
              <a:t>25</a:t>
            </a:fld>
            <a:endParaRPr lang="en-GB" dirty="0"/>
          </a:p>
        </p:txBody>
      </p:sp>
    </p:spTree>
    <p:extLst>
      <p:ext uri="{BB962C8B-B14F-4D97-AF65-F5344CB8AC3E}">
        <p14:creationId xmlns:p14="http://schemas.microsoft.com/office/powerpoint/2010/main" val="122911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notes will help you lead this presentation looking at the relationship between Stewardship and Discipleship, and the responsibilities we have as followers of Jesus to make sure we are making the most of our resources in building God’s vision of justice and love for all peoples.</a:t>
            </a:r>
          </a:p>
        </p:txBody>
      </p:sp>
      <p:sp>
        <p:nvSpPr>
          <p:cNvPr id="4" name="Slide Number Placeholder 3"/>
          <p:cNvSpPr>
            <a:spLocks noGrp="1"/>
          </p:cNvSpPr>
          <p:nvPr>
            <p:ph type="sldNum" sz="quarter" idx="5"/>
          </p:nvPr>
        </p:nvSpPr>
        <p:spPr/>
        <p:txBody>
          <a:bodyPr/>
          <a:lstStyle/>
          <a:p>
            <a:fld id="{9ED6E15D-5C16-4561-9306-5F8DCEE3C260}" type="slidenum">
              <a:rPr lang="en-GB" smtClean="0"/>
              <a:pPr/>
              <a:t>26</a:t>
            </a:fld>
            <a:endParaRPr lang="en-GB" dirty="0"/>
          </a:p>
        </p:txBody>
      </p:sp>
    </p:spTree>
    <p:extLst>
      <p:ext uri="{BB962C8B-B14F-4D97-AF65-F5344CB8AC3E}">
        <p14:creationId xmlns:p14="http://schemas.microsoft.com/office/powerpoint/2010/main" val="49792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March 2020 saw the start of lockdown during the Covid-19 crisis, with many churches needing to close their buildings. However, people were resourceful and started to worship and engage in mission in different ways, with some buildings even featuring more prominently in community life. The experience we have all been through gives us an opportunity to take stock and refocus our energies, including in stewardship, on the things that really matter. As disciples of Jesus, the most important thing is sharing the love of Jesus with those around us.</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3</a:t>
            </a:fld>
            <a:endParaRPr lang="en-GB" dirty="0"/>
          </a:p>
        </p:txBody>
      </p:sp>
    </p:spTree>
    <p:extLst>
      <p:ext uri="{BB962C8B-B14F-4D97-AF65-F5344CB8AC3E}">
        <p14:creationId xmlns:p14="http://schemas.microsoft.com/office/powerpoint/2010/main" val="48652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need to work together:</a:t>
            </a:r>
          </a:p>
          <a:p>
            <a:endParaRPr lang="en-GB" dirty="0"/>
          </a:p>
          <a:p>
            <a:r>
              <a:rPr lang="en-GB" dirty="0"/>
              <a:t>To celebrate God’s existing presence at work in our lives, both individually and collectively.</a:t>
            </a:r>
          </a:p>
          <a:p>
            <a:r>
              <a:rPr lang="en-GB" dirty="0"/>
              <a:t>To understand the impact which our lives, individually and collectively, have on others.</a:t>
            </a:r>
          </a:p>
          <a:p>
            <a:r>
              <a:rPr lang="en-GB" dirty="0"/>
              <a:t>To build God’s vision of justice and joy for all peoples, starting with our own neighbourhood.</a:t>
            </a:r>
          </a:p>
          <a:p>
            <a:endParaRPr lang="en-GB" dirty="0"/>
          </a:p>
          <a:p>
            <a:r>
              <a:rPr lang="en-GB" dirty="0"/>
              <a:t>We all need to “put our best foot forward”  as we Walk the Way of Jesus together.</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4</a:t>
            </a:fld>
            <a:endParaRPr lang="en-GB" dirty="0"/>
          </a:p>
        </p:txBody>
      </p:sp>
    </p:spTree>
    <p:extLst>
      <p:ext uri="{BB962C8B-B14F-4D97-AF65-F5344CB8AC3E}">
        <p14:creationId xmlns:p14="http://schemas.microsoft.com/office/powerpoint/2010/main" val="309980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Holy Habits by Andrew Roberts and the Bible Reading Fellowship (BRF) is a collection of books and resources on ten habits which held the early Church in Acts together. Two of the habits are “Gladness &amp; Generosity” and “Sharing Resources”. Watch the URC’s videos on each of these Holy Habits together (YouTube links included. Email wtw@urc.org.uk for copies of the films).</a:t>
            </a:r>
          </a:p>
        </p:txBody>
      </p:sp>
      <p:sp>
        <p:nvSpPr>
          <p:cNvPr id="4" name="Slide Number Placeholder 3"/>
          <p:cNvSpPr>
            <a:spLocks noGrp="1"/>
          </p:cNvSpPr>
          <p:nvPr>
            <p:ph type="sldNum" sz="quarter" idx="5"/>
          </p:nvPr>
        </p:nvSpPr>
        <p:spPr/>
        <p:txBody>
          <a:bodyPr/>
          <a:lstStyle/>
          <a:p>
            <a:fld id="{9ED6E15D-5C16-4561-9306-5F8DCEE3C260}" type="slidenum">
              <a:rPr lang="en-GB" smtClean="0"/>
              <a:pPr/>
              <a:t>5</a:t>
            </a:fld>
            <a:endParaRPr lang="en-GB" dirty="0"/>
          </a:p>
        </p:txBody>
      </p:sp>
    </p:spTree>
    <p:extLst>
      <p:ext uri="{BB962C8B-B14F-4D97-AF65-F5344CB8AC3E}">
        <p14:creationId xmlns:p14="http://schemas.microsoft.com/office/powerpoint/2010/main" val="287066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these are common errors which Christians make when it comes to talking about stewardship and money. We need to begin with questions od discipleship and mission, then move onto money and stewardship.</a:t>
            </a:r>
          </a:p>
        </p:txBody>
      </p:sp>
      <p:sp>
        <p:nvSpPr>
          <p:cNvPr id="4" name="Slide Number Placeholder 3"/>
          <p:cNvSpPr>
            <a:spLocks noGrp="1"/>
          </p:cNvSpPr>
          <p:nvPr>
            <p:ph type="sldNum" sz="quarter" idx="5"/>
          </p:nvPr>
        </p:nvSpPr>
        <p:spPr/>
        <p:txBody>
          <a:bodyPr/>
          <a:lstStyle/>
          <a:p>
            <a:fld id="{9ED6E15D-5C16-4561-9306-5F8DCEE3C260}" type="slidenum">
              <a:rPr lang="en-GB" smtClean="0"/>
              <a:pPr/>
              <a:t>6</a:t>
            </a:fld>
            <a:endParaRPr lang="en-GB" dirty="0"/>
          </a:p>
        </p:txBody>
      </p:sp>
    </p:spTree>
    <p:extLst>
      <p:ext uri="{BB962C8B-B14F-4D97-AF65-F5344CB8AC3E}">
        <p14:creationId xmlns:p14="http://schemas.microsoft.com/office/powerpoint/2010/main" val="233100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points will help us focus on what we need to before we move further into the practicalities of what resources we have and need.</a:t>
            </a:r>
          </a:p>
        </p:txBody>
      </p:sp>
      <p:sp>
        <p:nvSpPr>
          <p:cNvPr id="4" name="Slide Number Placeholder 3"/>
          <p:cNvSpPr>
            <a:spLocks noGrp="1"/>
          </p:cNvSpPr>
          <p:nvPr>
            <p:ph type="sldNum" sz="quarter" idx="5"/>
          </p:nvPr>
        </p:nvSpPr>
        <p:spPr/>
        <p:txBody>
          <a:bodyPr/>
          <a:lstStyle/>
          <a:p>
            <a:fld id="{9ED6E15D-5C16-4561-9306-5F8DCEE3C260}" type="slidenum">
              <a:rPr lang="en-GB" smtClean="0"/>
              <a:pPr/>
              <a:t>7</a:t>
            </a:fld>
            <a:endParaRPr lang="en-GB" dirty="0"/>
          </a:p>
        </p:txBody>
      </p:sp>
    </p:spTree>
    <p:extLst>
      <p:ext uri="{BB962C8B-B14F-4D97-AF65-F5344CB8AC3E}">
        <p14:creationId xmlns:p14="http://schemas.microsoft.com/office/powerpoint/2010/main" val="415445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participants to discuss these questions and groups, thinking firstly about what matters to them the most, as a group of gathered disciples of Jesus before thinking about how the priorities they identify are being, or might be pursued practically. Allow time for small groups to feed back to the wider group.</a:t>
            </a:r>
          </a:p>
        </p:txBody>
      </p:sp>
      <p:sp>
        <p:nvSpPr>
          <p:cNvPr id="4" name="Slide Number Placeholder 3"/>
          <p:cNvSpPr>
            <a:spLocks noGrp="1"/>
          </p:cNvSpPr>
          <p:nvPr>
            <p:ph type="sldNum" sz="quarter" idx="5"/>
          </p:nvPr>
        </p:nvSpPr>
        <p:spPr/>
        <p:txBody>
          <a:bodyPr/>
          <a:lstStyle/>
          <a:p>
            <a:fld id="{9ED6E15D-5C16-4561-9306-5F8DCEE3C260}" type="slidenum">
              <a:rPr lang="en-GB" smtClean="0"/>
              <a:pPr/>
              <a:t>8</a:t>
            </a:fld>
            <a:endParaRPr lang="en-GB" dirty="0"/>
          </a:p>
        </p:txBody>
      </p:sp>
    </p:spTree>
    <p:extLst>
      <p:ext uri="{BB962C8B-B14F-4D97-AF65-F5344CB8AC3E}">
        <p14:creationId xmlns:p14="http://schemas.microsoft.com/office/powerpoint/2010/main" val="401413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Explain that the Ministry and Mission (M&amp;M) Fund is the name given to the general funds of the United Reformed Church which are held at a denominational level. The object of the fund is to provide, in partnership with local churches and Synods, the financial resources needed to train, equip and remunerate ministry and to support centralised services and the world-wide work of the Church. Underlying the fund is the belief that the financial responsibility for this is to be shared throughout the whole of the Church and contributions to the fund are made as a response to the gracious and plenteous giving of God.</a:t>
            </a:r>
          </a:p>
          <a:p>
            <a:pPr>
              <a:spcAft>
                <a:spcPts val="0"/>
              </a:spcAft>
            </a:pPr>
            <a:r>
              <a:rPr lang="en-GB" sz="800" i="1" dirty="0">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Our church currently gives </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 in annual M&amp;M contributions.</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If M&amp;M and the services it supports are all about equipping the whole people of God, how much should we be giving and receiving from it?</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How can we use what we receive to share the love of God in our wider community?</a:t>
            </a:r>
          </a:p>
          <a:p>
            <a:endParaRPr lang="en-GB" dirty="0"/>
          </a:p>
        </p:txBody>
      </p:sp>
      <p:sp>
        <p:nvSpPr>
          <p:cNvPr id="4" name="Slide Number Placeholder 3"/>
          <p:cNvSpPr>
            <a:spLocks noGrp="1"/>
          </p:cNvSpPr>
          <p:nvPr>
            <p:ph type="sldNum" sz="quarter" idx="5"/>
          </p:nvPr>
        </p:nvSpPr>
        <p:spPr/>
        <p:txBody>
          <a:bodyPr/>
          <a:lstStyle/>
          <a:p>
            <a:fld id="{9ED6E15D-5C16-4561-9306-5F8DCEE3C260}" type="slidenum">
              <a:rPr lang="en-GB" smtClean="0"/>
              <a:pPr/>
              <a:t>9</a:t>
            </a:fld>
            <a:endParaRPr lang="en-GB" dirty="0"/>
          </a:p>
        </p:txBody>
      </p:sp>
    </p:spTree>
    <p:extLst>
      <p:ext uri="{BB962C8B-B14F-4D97-AF65-F5344CB8AC3E}">
        <p14:creationId xmlns:p14="http://schemas.microsoft.com/office/powerpoint/2010/main" val="159176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solidFill>
                  <a:srgbClr val="FF5334"/>
                </a:solidFill>
              </a:defRPr>
            </a:lvl1pPr>
          </a:lstStyle>
          <a:p>
            <a:endParaRPr lang="en-GB" dirty="0"/>
          </a:p>
        </p:txBody>
      </p:sp>
      <p:sp>
        <p:nvSpPr>
          <p:cNvPr id="3" name="Subtitle 2"/>
          <p:cNvSpPr>
            <a:spLocks noGrp="1"/>
          </p:cNvSpPr>
          <p:nvPr>
            <p:ph type="subTitle" idx="1"/>
          </p:nvPr>
        </p:nvSpPr>
        <p:spPr>
          <a:xfrm>
            <a:off x="685800" y="3886200"/>
            <a:ext cx="7772400" cy="1752600"/>
          </a:xfrm>
        </p:spPr>
        <p:txBody>
          <a:bodyPr>
            <a:normAutofit/>
          </a:bodyPr>
          <a:lstStyle>
            <a:lvl1pPr marL="0" indent="0" algn="ctr">
              <a:buNone/>
              <a:defRPr sz="4400" b="0">
                <a:solidFill>
                  <a:srgbClr val="FF53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descr="Gradient stri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04138"/>
            <a:ext cx="9220200" cy="7689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rgbClr val="FF5334"/>
                </a:solidFill>
              </a:defRPr>
            </a:lvl1pPr>
            <a:lvl2pPr>
              <a:defRPr>
                <a:solidFill>
                  <a:srgbClr val="FF5334"/>
                </a:solidFill>
              </a:defRPr>
            </a:lvl2pPr>
            <a:lvl3pPr>
              <a:defRPr>
                <a:solidFill>
                  <a:srgbClr val="FF5334"/>
                </a:solidFill>
              </a:defRPr>
            </a:lvl3pPr>
            <a:lvl4pPr>
              <a:defRPr>
                <a:solidFill>
                  <a:srgbClr val="FF5334"/>
                </a:solidFill>
              </a:defRPr>
            </a:lvl4pPr>
            <a:lvl5pPr>
              <a:defRPr>
                <a:solidFill>
                  <a:srgbClr val="FF533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defRPr>
                <a:solidFill>
                  <a:srgbClr val="FF5334"/>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9"/>
            <a:ext cx="6019800" cy="5851525"/>
          </a:xfrm>
        </p:spPr>
        <p:txBody>
          <a:bodyPr vert="eaVert"/>
          <a:lstStyle>
            <a:lvl1pPr>
              <a:defRPr>
                <a:solidFill>
                  <a:srgbClr val="FF5334"/>
                </a:solidFill>
              </a:defRPr>
            </a:lvl1pPr>
            <a:lvl2pPr>
              <a:defRPr>
                <a:solidFill>
                  <a:srgbClr val="FF5334"/>
                </a:solidFill>
              </a:defRPr>
            </a:lvl2pPr>
            <a:lvl3pPr>
              <a:defRPr>
                <a:solidFill>
                  <a:srgbClr val="FF5334"/>
                </a:solidFill>
              </a:defRPr>
            </a:lvl3pPr>
            <a:lvl4pPr>
              <a:defRPr>
                <a:solidFill>
                  <a:srgbClr val="FF5334"/>
                </a:solidFill>
              </a:defRPr>
            </a:lvl4pPr>
            <a:lvl5pPr>
              <a:defRPr>
                <a:solidFill>
                  <a:srgbClr val="FF533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Walking the Way 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76400" y="1143001"/>
            <a:ext cx="6172200" cy="4322108"/>
          </a:xfrm>
          <a:prstGeom prst="rect">
            <a:avLst/>
          </a:prstGeom>
        </p:spPr>
      </p:pic>
      <p:sp>
        <p:nvSpPr>
          <p:cNvPr id="2" name="Title 1"/>
          <p:cNvSpPr>
            <a:spLocks noGrp="1"/>
          </p:cNvSpPr>
          <p:nvPr>
            <p:ph type="title"/>
          </p:nvPr>
        </p:nvSpPr>
        <p:spPr>
          <a:xfrm>
            <a:off x="1905000" y="4648200"/>
            <a:ext cx="5410200" cy="1066800"/>
          </a:xfrm>
        </p:spPr>
        <p:txBody>
          <a:bodyPr/>
          <a:lstStyle/>
          <a:p>
            <a:endParaRPr lang="en-US" dirty="0"/>
          </a:p>
        </p:txBody>
      </p:sp>
      <p:sp>
        <p:nvSpPr>
          <p:cNvPr id="5" name="Rectangle 4"/>
          <p:cNvSpPr/>
          <p:nvPr userDrawn="1"/>
        </p:nvSpPr>
        <p:spPr>
          <a:xfrm>
            <a:off x="1981200" y="0"/>
            <a:ext cx="21336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456814" y="6474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044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gradient full 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0"/>
            <a:ext cx="9700752" cy="6858000"/>
          </a:xfrm>
          <a:prstGeom prst="rect">
            <a:avLst/>
          </a:prstGeom>
        </p:spPr>
      </p:pic>
      <p:sp>
        <p:nvSpPr>
          <p:cNvPr id="2" name="Title 1"/>
          <p:cNvSpPr>
            <a:spLocks noGrp="1"/>
          </p:cNvSpPr>
          <p:nvPr>
            <p:ph type="title"/>
          </p:nvPr>
        </p:nvSpPr>
        <p:spPr/>
        <p:txBody>
          <a:bodyPr/>
          <a:lstStyle>
            <a:lvl1pPr algn="ct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16820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pic>
        <p:nvPicPr>
          <p:cNvPr id="3" name="Picture 2" descr="gradient full 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0"/>
            <a:ext cx="9700752" cy="6858000"/>
          </a:xfrm>
          <a:prstGeom prst="rect">
            <a:avLst/>
          </a:prstGeom>
        </p:spPr>
      </p:pic>
      <p:sp>
        <p:nvSpPr>
          <p:cNvPr id="4" name="Rectangle 3"/>
          <p:cNvSpPr/>
          <p:nvPr userDrawn="1"/>
        </p:nvSpPr>
        <p:spPr>
          <a:xfrm>
            <a:off x="-152400" y="-76200"/>
            <a:ext cx="9829800" cy="624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90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470025"/>
          </a:xfrm>
        </p:spPr>
        <p:txBody>
          <a:bodyPr/>
          <a:lstStyle>
            <a:lvl1pPr algn="ctr">
              <a:defRPr>
                <a:solidFill>
                  <a:srgbClr val="FF533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85800" y="3508375"/>
            <a:ext cx="7772400" cy="1752600"/>
          </a:xfrm>
        </p:spPr>
        <p:txBody>
          <a:bodyPr>
            <a:normAutofit/>
          </a:bodyPr>
          <a:lstStyle>
            <a:lvl1pPr marL="0" indent="0" algn="ctr">
              <a:buNone/>
              <a:defRPr sz="4400" b="0">
                <a:solidFill>
                  <a:srgbClr val="FF53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descr="Gradient stri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04138"/>
            <a:ext cx="9220200" cy="7689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urc_logo_typ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306" y="5638800"/>
            <a:ext cx="2179695" cy="1143000"/>
          </a:xfrm>
          <a:prstGeom prst="rect">
            <a:avLst/>
          </a:prstGeom>
        </p:spPr>
      </p:pic>
      <p:pic>
        <p:nvPicPr>
          <p:cNvPr id="5" name="Picture 4" descr="Gradient stri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104138"/>
            <a:ext cx="9220200" cy="7689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urc_logo_typ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306" y="5638800"/>
            <a:ext cx="2179695" cy="1143000"/>
          </a:xfrm>
          <a:prstGeom prst="rect">
            <a:avLst/>
          </a:prstGeom>
        </p:spPr>
      </p:pic>
      <p:pic>
        <p:nvPicPr>
          <p:cNvPr id="6" name="Picture 5" descr="Gradient stri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104138"/>
            <a:ext cx="9220200" cy="7689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rgbClr val="FF53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FF53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5334"/>
                </a:solidFill>
              </a:defRPr>
            </a:lvl1pPr>
          </a:lstStyle>
          <a:p>
            <a:r>
              <a:rPr lang="en-US" dirty="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3008313" cy="1162050"/>
          </a:xfrm>
        </p:spPr>
        <p:txBody>
          <a:bodyPr anchor="b"/>
          <a:lstStyle>
            <a:lvl1pPr algn="l">
              <a:defRPr sz="2000" b="1">
                <a:solidFill>
                  <a:srgbClr val="FF533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2057401"/>
            <a:ext cx="3008313" cy="4068763"/>
          </a:xfrm>
        </p:spPr>
        <p:txBody>
          <a:bodyPr/>
          <a:lstStyle>
            <a:lvl1pPr marL="0" indent="0">
              <a:buNone/>
              <a:defRPr sz="1400">
                <a:solidFill>
                  <a:srgbClr val="FF533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8600" y="0"/>
            <a:ext cx="4191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1"/>
            <a:ext cx="5486400" cy="566738"/>
          </a:xfrm>
        </p:spPr>
        <p:txBody>
          <a:bodyPr anchor="b"/>
          <a:lstStyle>
            <a:lvl1pPr algn="l">
              <a:defRPr sz="2000" b="1">
                <a:solidFill>
                  <a:srgbClr val="FF5334"/>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228601"/>
            <a:ext cx="5486400" cy="4498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solidFill>
                  <a:srgbClr val="FF533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447800"/>
            <a:ext cx="8686800"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304800" y="2971800"/>
            <a:ext cx="8610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Gradient strip.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6104138"/>
            <a:ext cx="9220200" cy="768951"/>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842FB944-677A-45DA-ADB2-87A2DC6BBEF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7393" y="155638"/>
            <a:ext cx="2071000" cy="12921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spcBef>
          <a:spcPts val="0"/>
        </a:spcBef>
        <a:buNone/>
        <a:defRPr sz="5400" b="1" kern="1200">
          <a:solidFill>
            <a:srgbClr val="FF533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2-qK6bkRYd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youtu.be/ODNxtvd6dU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351CD-1C1D-47FF-B708-66C82BDDB9B3}"/>
              </a:ext>
            </a:extLst>
          </p:cNvPr>
          <p:cNvSpPr>
            <a:spLocks noGrp="1"/>
          </p:cNvSpPr>
          <p:nvPr>
            <p:ph type="ctrTitle" idx="4294967295"/>
          </p:nvPr>
        </p:nvSpPr>
        <p:spPr>
          <a:xfrm>
            <a:off x="609600" y="1752600"/>
            <a:ext cx="7772400" cy="1470025"/>
          </a:xfrm>
        </p:spPr>
        <p:txBody>
          <a:bodyPr/>
          <a:lstStyle/>
          <a:p>
            <a:pPr algn="ctr"/>
            <a:br>
              <a:rPr lang="en-GB" sz="8000" dirty="0"/>
            </a:br>
            <a:r>
              <a:rPr lang="en-GB" sz="6600" dirty="0">
                <a:solidFill>
                  <a:schemeClr val="tx1"/>
                </a:solidFill>
                <a:latin typeface="Arial" panose="020B0604020202020204" pitchFamily="34" charset="0"/>
                <a:cs typeface="Arial" panose="020B0604020202020204" pitchFamily="34" charset="0"/>
              </a:rPr>
              <a:t>Stewardship and Discipleship</a:t>
            </a:r>
          </a:p>
        </p:txBody>
      </p:sp>
      <p:sp>
        <p:nvSpPr>
          <p:cNvPr id="7" name="Rectangle 6">
            <a:extLst>
              <a:ext uri="{FF2B5EF4-FFF2-40B4-BE49-F238E27FC236}">
                <a16:creationId xmlns:a16="http://schemas.microsoft.com/office/drawing/2014/main" id="{74749CD7-9404-4DF1-8DFD-5DA642CF35CE}"/>
              </a:ext>
            </a:extLst>
          </p:cNvPr>
          <p:cNvSpPr/>
          <p:nvPr/>
        </p:nvSpPr>
        <p:spPr>
          <a:xfrm>
            <a:off x="838200" y="4572000"/>
            <a:ext cx="7467600" cy="769250"/>
          </a:xfrm>
          <a:prstGeom prst="rect">
            <a:avLst/>
          </a:prstGeom>
        </p:spPr>
        <p:txBody>
          <a:bodyPr wrap="square">
            <a:spAutoFit/>
          </a:bodyPr>
          <a:lstStyle/>
          <a:p>
            <a:pPr algn="ctr">
              <a:lnSpc>
                <a:spcPct val="108000"/>
              </a:lnSpc>
            </a:pPr>
            <a:r>
              <a:rPr lang="en-GB" sz="4400" b="1" i="1" dirty="0">
                <a:solidFill>
                  <a:srgbClr val="FF0000"/>
                </a:solidFill>
                <a:latin typeface="Arial" panose="020B0604020202020204" pitchFamily="34" charset="0"/>
                <a:cs typeface="Arial" panose="020B0604020202020204" pitchFamily="34" charset="0"/>
              </a:rPr>
              <a:t>The Responsibility Is Ours</a:t>
            </a:r>
          </a:p>
        </p:txBody>
      </p:sp>
    </p:spTree>
    <p:extLst>
      <p:ext uri="{BB962C8B-B14F-4D97-AF65-F5344CB8AC3E}">
        <p14:creationId xmlns:p14="http://schemas.microsoft.com/office/powerpoint/2010/main" val="2014918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228600" y="1524000"/>
            <a:ext cx="8600268" cy="609600"/>
          </a:xfrm>
        </p:spPr>
        <p:txBody>
          <a:bodyPr/>
          <a:lstStyle/>
          <a:p>
            <a:pPr algn="ctr"/>
            <a:r>
              <a:rPr lang="en-GB" sz="3600" dirty="0">
                <a:solidFill>
                  <a:srgbClr val="FF0000"/>
                </a:solidFill>
                <a:latin typeface="Arial" panose="020B0604020202020204" pitchFamily="34" charset="0"/>
                <a:cs typeface="Arial" panose="020B0604020202020204" pitchFamily="34" charset="0"/>
              </a:rPr>
              <a:t>From Ian Hardie, the URC Treasurer </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None/>
            </a:pPr>
            <a:endParaRPr lang="en-GB" sz="2600" i="1" dirty="0">
              <a:solidFill>
                <a:schemeClr val="tx1">
                  <a:lumMod val="95000"/>
                  <a:lumOff val="5000"/>
                </a:schemeClr>
              </a:solidFill>
              <a:latin typeface="Trebuchet MS" panose="020B0603020202020204" pitchFamily="34" charset="0"/>
            </a:endParaRPr>
          </a:p>
        </p:txBody>
      </p:sp>
      <p:pic>
        <p:nvPicPr>
          <p:cNvPr id="2" name="Picture 1">
            <a:extLst>
              <a:ext uri="{FF2B5EF4-FFF2-40B4-BE49-F238E27FC236}">
                <a16:creationId xmlns:a16="http://schemas.microsoft.com/office/drawing/2014/main" id="{3DB3854B-AEF5-49F1-B398-3E1091BEF32E}"/>
              </a:ext>
            </a:extLst>
          </p:cNvPr>
          <p:cNvPicPr>
            <a:picLocks noChangeAspect="1"/>
          </p:cNvPicPr>
          <p:nvPr/>
        </p:nvPicPr>
        <p:blipFill>
          <a:blip r:embed="rId3"/>
          <a:stretch>
            <a:fillRect/>
          </a:stretch>
        </p:blipFill>
        <p:spPr>
          <a:xfrm>
            <a:off x="1905000" y="2209394"/>
            <a:ext cx="5105400" cy="3894842"/>
          </a:xfrm>
          <a:prstGeom prst="rect">
            <a:avLst/>
          </a:prstGeom>
        </p:spPr>
      </p:pic>
    </p:spTree>
    <p:extLst>
      <p:ext uri="{BB962C8B-B14F-4D97-AF65-F5344CB8AC3E}">
        <p14:creationId xmlns:p14="http://schemas.microsoft.com/office/powerpoint/2010/main" val="105852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4724400" y="114300"/>
            <a:ext cx="3983710" cy="1143000"/>
          </a:xfrm>
        </p:spPr>
        <p:txBody>
          <a:bodyPr/>
          <a:lstStyle/>
          <a:p>
            <a:pPr algn="r"/>
            <a:r>
              <a:rPr lang="en-GB" sz="2200" dirty="0">
                <a:solidFill>
                  <a:srgbClr val="F6A30E"/>
                </a:solidFill>
                <a:latin typeface="Arial" panose="020B0604020202020204" pitchFamily="34" charset="0"/>
                <a:cs typeface="Arial" panose="020B0604020202020204" pitchFamily="34" charset="0"/>
              </a:rPr>
              <a:t>Name of church/pastorate</a:t>
            </a:r>
          </a:p>
        </p:txBody>
      </p:sp>
      <p:sp>
        <p:nvSpPr>
          <p:cNvPr id="5" name="Content Placeholder 4">
            <a:extLst>
              <a:ext uri="{FF2B5EF4-FFF2-40B4-BE49-F238E27FC236}">
                <a16:creationId xmlns:a16="http://schemas.microsoft.com/office/drawing/2014/main" id="{57D2CE9E-ECEF-48D3-BC65-10C8902DC05E}"/>
              </a:ext>
            </a:extLst>
          </p:cNvPr>
          <p:cNvSpPr>
            <a:spLocks noGrp="1"/>
          </p:cNvSpPr>
          <p:nvPr>
            <p:ph idx="1"/>
          </p:nvPr>
        </p:nvSpPr>
        <p:spPr>
          <a:xfrm>
            <a:off x="304800" y="1676400"/>
            <a:ext cx="8660780" cy="4267200"/>
          </a:xfrm>
        </p:spPr>
        <p:txBody>
          <a:bodyPr>
            <a:normAutofit/>
          </a:bodyPr>
          <a:lstStyle/>
          <a:p>
            <a:pPr marL="0" indent="0">
              <a:lnSpc>
                <a:spcPct val="108000"/>
              </a:lnSpc>
              <a:buNone/>
            </a:pPr>
            <a:r>
              <a:rPr lang="en-GB" b="1" dirty="0">
                <a:solidFill>
                  <a:schemeClr val="tx1"/>
                </a:solidFill>
                <a:latin typeface="Arial" panose="020B0604020202020204" pitchFamily="34" charset="0"/>
                <a:cs typeface="Arial" panose="020B0604020202020204" pitchFamily="34" charset="0"/>
              </a:rPr>
              <a:t>How much does it cost each week/month </a:t>
            </a:r>
            <a:br>
              <a:rPr lang="en-GB" b="1"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to run our church?</a:t>
            </a:r>
          </a:p>
        </p:txBody>
      </p:sp>
      <p:pic>
        <p:nvPicPr>
          <p:cNvPr id="3" name="Picture 2">
            <a:extLst>
              <a:ext uri="{FF2B5EF4-FFF2-40B4-BE49-F238E27FC236}">
                <a16:creationId xmlns:a16="http://schemas.microsoft.com/office/drawing/2014/main" id="{3C1C810C-FA1F-4FCD-B02D-D2A9A7D98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0"/>
            <a:ext cx="4572000" cy="3048000"/>
          </a:xfrm>
          <a:prstGeom prst="rect">
            <a:avLst/>
          </a:prstGeom>
        </p:spPr>
      </p:pic>
      <p:sp>
        <p:nvSpPr>
          <p:cNvPr id="9" name="TextBox 8">
            <a:extLst>
              <a:ext uri="{FF2B5EF4-FFF2-40B4-BE49-F238E27FC236}">
                <a16:creationId xmlns:a16="http://schemas.microsoft.com/office/drawing/2014/main" id="{5D6399EA-DB26-4948-89AC-5D816B6C134C}"/>
              </a:ext>
            </a:extLst>
          </p:cNvPr>
          <p:cNvSpPr txBox="1"/>
          <p:nvPr/>
        </p:nvSpPr>
        <p:spPr>
          <a:xfrm>
            <a:off x="5524437" y="3657600"/>
            <a:ext cx="3200400"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Have a guess!</a:t>
            </a:r>
          </a:p>
        </p:txBody>
      </p:sp>
    </p:spTree>
    <p:extLst>
      <p:ext uri="{BB962C8B-B14F-4D97-AF65-F5344CB8AC3E}">
        <p14:creationId xmlns:p14="http://schemas.microsoft.com/office/powerpoint/2010/main" val="34115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04800" y="1295400"/>
            <a:ext cx="8686800" cy="1143000"/>
          </a:xfrm>
        </p:spPr>
        <p:txBody>
          <a:bodyPr/>
          <a:lstStyle/>
          <a:p>
            <a:r>
              <a:rPr lang="en-GB" sz="4800" dirty="0">
                <a:solidFill>
                  <a:srgbClr val="FF0000"/>
                </a:solidFill>
                <a:latin typeface="Arial" panose="020B0604020202020204" pitchFamily="34" charset="0"/>
                <a:cs typeface="Arial" panose="020B0604020202020204" pitchFamily="34" charset="0"/>
              </a:rPr>
              <a:t>Weekly expenditure</a:t>
            </a:r>
          </a:p>
        </p:txBody>
      </p:sp>
      <p:sp>
        <p:nvSpPr>
          <p:cNvPr id="5" name="Content Placeholder 4">
            <a:extLst>
              <a:ext uri="{FF2B5EF4-FFF2-40B4-BE49-F238E27FC236}">
                <a16:creationId xmlns:a16="http://schemas.microsoft.com/office/drawing/2014/main" id="{57D2CE9E-ECEF-48D3-BC65-10C8902DC05E}"/>
              </a:ext>
            </a:extLst>
          </p:cNvPr>
          <p:cNvSpPr>
            <a:spLocks noGrp="1"/>
          </p:cNvSpPr>
          <p:nvPr>
            <p:ph idx="1"/>
          </p:nvPr>
        </p:nvSpPr>
        <p:spPr>
          <a:xfrm>
            <a:off x="304800" y="2286000"/>
            <a:ext cx="8610600" cy="3810000"/>
          </a:xfrm>
        </p:spPr>
        <p:txBody>
          <a:bodyPr>
            <a:normAutofit/>
          </a:bodyPr>
          <a:lstStyle/>
          <a:p>
            <a:pPr>
              <a:lnSpc>
                <a:spcPct val="12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Church and services 		£xxx</a:t>
            </a:r>
          </a:p>
          <a:p>
            <a:pPr>
              <a:lnSpc>
                <a:spcPct val="12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Ministry and outreach 		£xxx</a:t>
            </a:r>
          </a:p>
          <a:p>
            <a:pPr>
              <a:lnSpc>
                <a:spcPct val="12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Building maintenance 		£xxx</a:t>
            </a:r>
          </a:p>
          <a:p>
            <a:pPr>
              <a:lnSpc>
                <a:spcPct val="12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Utilities and insurance		£ xx</a:t>
            </a:r>
          </a:p>
          <a:p>
            <a:pPr>
              <a:lnSpc>
                <a:spcPct val="12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Office and Staff costs		£ xx</a:t>
            </a:r>
            <a:endParaRPr lang="en-GB" sz="3000" dirty="0">
              <a:solidFill>
                <a:schemeClr val="tx1">
                  <a:lumMod val="95000"/>
                  <a:lumOff val="5000"/>
                </a:schemeClr>
              </a:solidFill>
              <a:latin typeface="Arial" panose="020B0604020202020204" pitchFamily="34" charset="0"/>
              <a:cs typeface="Arial" panose="020B0604020202020204" pitchFamily="34" charset="0"/>
            </a:endParaRPr>
          </a:p>
          <a:p>
            <a:pPr algn="just">
              <a:lnSpc>
                <a:spcPct val="120000"/>
              </a:lnSpc>
              <a:spcBef>
                <a:spcPts val="720"/>
              </a:spcBef>
              <a:buNone/>
            </a:pPr>
            <a:r>
              <a:rPr lang="en-GB" sz="3000" b="1" dirty="0">
                <a:solidFill>
                  <a:srgbClr val="ED2939"/>
                </a:solidFill>
                <a:latin typeface="Arial" panose="020B0604020202020204" pitchFamily="34" charset="0"/>
                <a:cs typeface="Arial" panose="020B0604020202020204" pitchFamily="34" charset="0"/>
              </a:rPr>
              <a:t>TOTAL                                	£</a:t>
            </a:r>
            <a:r>
              <a:rPr lang="en-GB" sz="3000" b="1" dirty="0" err="1">
                <a:solidFill>
                  <a:srgbClr val="00B0F0"/>
                </a:solidFill>
                <a:latin typeface="Arial" panose="020B0604020202020204" pitchFamily="34" charset="0"/>
                <a:cs typeface="Arial" panose="020B0604020202020204" pitchFamily="34" charset="0"/>
              </a:rPr>
              <a:t>x,xxx</a:t>
            </a:r>
            <a:endParaRPr lang="en-GB" sz="3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52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295400"/>
            <a:ext cx="8646763" cy="1133959"/>
          </a:xfrm>
        </p:spPr>
        <p:txBody>
          <a:bodyPr/>
          <a:lstStyle/>
          <a:p>
            <a:r>
              <a:rPr lang="en-GB" sz="4800" dirty="0">
                <a:solidFill>
                  <a:srgbClr val="FF0000"/>
                </a:solidFill>
                <a:latin typeface="Arial" panose="020B0604020202020204" pitchFamily="34" charset="0"/>
                <a:cs typeface="Arial" panose="020B0604020202020204" pitchFamily="34" charset="0"/>
              </a:rPr>
              <a:t>Monthly expenditure</a:t>
            </a:r>
          </a:p>
        </p:txBody>
      </p:sp>
      <p:sp>
        <p:nvSpPr>
          <p:cNvPr id="5" name="Content Placeholder 4">
            <a:extLst>
              <a:ext uri="{FF2B5EF4-FFF2-40B4-BE49-F238E27FC236}">
                <a16:creationId xmlns:a16="http://schemas.microsoft.com/office/drawing/2014/main" id="{57D2CE9E-ECEF-48D3-BC65-10C8902DC05E}"/>
              </a:ext>
            </a:extLst>
          </p:cNvPr>
          <p:cNvSpPr>
            <a:spLocks noGrp="1"/>
          </p:cNvSpPr>
          <p:nvPr>
            <p:ph idx="1"/>
          </p:nvPr>
        </p:nvSpPr>
        <p:spPr>
          <a:xfrm>
            <a:off x="315132" y="2286000"/>
            <a:ext cx="8610600" cy="3657600"/>
          </a:xfrm>
        </p:spPr>
        <p:txBody>
          <a:bodyPr>
            <a:noAutofit/>
          </a:bodyPr>
          <a:lstStyle/>
          <a:p>
            <a:pPr>
              <a:lnSpc>
                <a:spcPct val="11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Church and services 		£xxx</a:t>
            </a:r>
          </a:p>
          <a:p>
            <a:pPr>
              <a:lnSpc>
                <a:spcPct val="11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Ministry and outreach 		£xxx</a:t>
            </a:r>
          </a:p>
          <a:p>
            <a:pPr>
              <a:lnSpc>
                <a:spcPct val="11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Building maintenance 		£xxx</a:t>
            </a:r>
          </a:p>
          <a:p>
            <a:pPr>
              <a:lnSpc>
                <a:spcPct val="11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Utilities and insurance		£ xx</a:t>
            </a:r>
          </a:p>
          <a:p>
            <a:pPr>
              <a:lnSpc>
                <a:spcPct val="110000"/>
              </a:lnSpc>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Office and Staff costs		£ xx</a:t>
            </a:r>
          </a:p>
          <a:p>
            <a:pPr algn="just">
              <a:lnSpc>
                <a:spcPct val="110000"/>
              </a:lnSpc>
              <a:spcBef>
                <a:spcPts val="720"/>
              </a:spcBef>
              <a:buNone/>
            </a:pPr>
            <a:r>
              <a:rPr lang="en-GB" sz="3000" b="1" dirty="0">
                <a:solidFill>
                  <a:srgbClr val="ED2939"/>
                </a:solidFill>
                <a:latin typeface="Arial" panose="020B0604020202020204" pitchFamily="34" charset="0"/>
                <a:cs typeface="Arial" panose="020B0604020202020204" pitchFamily="34" charset="0"/>
              </a:rPr>
              <a:t>TOTAL                                	£</a:t>
            </a:r>
            <a:r>
              <a:rPr lang="en-GB" sz="3000" b="1" dirty="0" err="1">
                <a:solidFill>
                  <a:srgbClr val="00B0F0"/>
                </a:solidFill>
                <a:latin typeface="Arial" panose="020B0604020202020204" pitchFamily="34" charset="0"/>
                <a:cs typeface="Arial" panose="020B0604020202020204" pitchFamily="34" charset="0"/>
              </a:rPr>
              <a:t>x,xxx</a:t>
            </a:r>
            <a:endParaRPr lang="en-GB" sz="3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58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295400"/>
            <a:ext cx="8646763" cy="1133959"/>
          </a:xfrm>
        </p:spPr>
        <p:txBody>
          <a:bodyPr/>
          <a:lstStyle/>
          <a:p>
            <a:r>
              <a:rPr lang="en-GB" sz="4800" dirty="0">
                <a:solidFill>
                  <a:srgbClr val="FF0000"/>
                </a:solidFill>
                <a:latin typeface="Arial" panose="020B0604020202020204" pitchFamily="34" charset="0"/>
                <a:cs typeface="Arial" panose="020B0604020202020204" pitchFamily="34" charset="0"/>
              </a:rPr>
              <a:t>Income shown weekly</a:t>
            </a:r>
          </a:p>
        </p:txBody>
      </p:sp>
      <p:sp>
        <p:nvSpPr>
          <p:cNvPr id="5" name="Content Placeholder 4">
            <a:extLst>
              <a:ext uri="{FF2B5EF4-FFF2-40B4-BE49-F238E27FC236}">
                <a16:creationId xmlns:a16="http://schemas.microsoft.com/office/drawing/2014/main" id="{57D2CE9E-ECEF-48D3-BC65-10C8902DC05E}"/>
              </a:ext>
            </a:extLst>
          </p:cNvPr>
          <p:cNvSpPr>
            <a:spLocks noGrp="1"/>
          </p:cNvSpPr>
          <p:nvPr>
            <p:ph idx="1"/>
          </p:nvPr>
        </p:nvSpPr>
        <p:spPr>
          <a:xfrm>
            <a:off x="315132" y="2362200"/>
            <a:ext cx="8610600" cy="3657600"/>
          </a:xfrm>
        </p:spPr>
        <p:txBody>
          <a:bodyPr>
            <a:noAutofit/>
          </a:bodyPr>
          <a:lstStyle/>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Planned giving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Gift aid from HMRC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Fundraising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Room hire etc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Other income				£ xx</a:t>
            </a:r>
            <a:endParaRPr lang="en-GB" sz="3000" dirty="0">
              <a:solidFill>
                <a:schemeClr val="tx1">
                  <a:lumMod val="95000"/>
                  <a:lumOff val="5000"/>
                </a:schemeClr>
              </a:solidFill>
              <a:latin typeface="Arial" panose="020B0604020202020204" pitchFamily="34" charset="0"/>
              <a:cs typeface="Arial" panose="020B0604020202020204" pitchFamily="34" charset="0"/>
            </a:endParaRPr>
          </a:p>
          <a:p>
            <a:pPr algn="just">
              <a:spcBef>
                <a:spcPts val="720"/>
              </a:spcBef>
              <a:buNone/>
            </a:pPr>
            <a:r>
              <a:rPr lang="en-GB" sz="3000" b="1" dirty="0">
                <a:solidFill>
                  <a:srgbClr val="ED2939"/>
                </a:solidFill>
                <a:latin typeface="Arial" panose="020B0604020202020204" pitchFamily="34" charset="0"/>
                <a:cs typeface="Arial" panose="020B0604020202020204" pitchFamily="34" charset="0"/>
              </a:rPr>
              <a:t>TOTAL                         		£</a:t>
            </a:r>
            <a:r>
              <a:rPr lang="en-GB" sz="3000" b="1" dirty="0" err="1">
                <a:solidFill>
                  <a:srgbClr val="00B0F0"/>
                </a:solidFill>
                <a:latin typeface="Arial" panose="020B0604020202020204" pitchFamily="34" charset="0"/>
                <a:cs typeface="Arial" panose="020B0604020202020204" pitchFamily="34" charset="0"/>
              </a:rPr>
              <a:t>x,xxx</a:t>
            </a:r>
            <a:endParaRPr lang="en-GB" sz="3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27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295400"/>
            <a:ext cx="8646763" cy="1133959"/>
          </a:xfrm>
        </p:spPr>
        <p:txBody>
          <a:bodyPr/>
          <a:lstStyle/>
          <a:p>
            <a:r>
              <a:rPr lang="en-GB" sz="4800" dirty="0">
                <a:solidFill>
                  <a:srgbClr val="FF0000"/>
                </a:solidFill>
                <a:latin typeface="Arial" panose="020B0604020202020204" pitchFamily="34" charset="0"/>
                <a:cs typeface="Arial" panose="020B0604020202020204" pitchFamily="34" charset="0"/>
              </a:rPr>
              <a:t>Income shown monthly</a:t>
            </a:r>
          </a:p>
        </p:txBody>
      </p:sp>
      <p:sp>
        <p:nvSpPr>
          <p:cNvPr id="5" name="Content Placeholder 4">
            <a:extLst>
              <a:ext uri="{FF2B5EF4-FFF2-40B4-BE49-F238E27FC236}">
                <a16:creationId xmlns:a16="http://schemas.microsoft.com/office/drawing/2014/main" id="{57D2CE9E-ECEF-48D3-BC65-10C8902DC05E}"/>
              </a:ext>
            </a:extLst>
          </p:cNvPr>
          <p:cNvSpPr>
            <a:spLocks noGrp="1"/>
          </p:cNvSpPr>
          <p:nvPr>
            <p:ph idx="1"/>
          </p:nvPr>
        </p:nvSpPr>
        <p:spPr>
          <a:xfrm>
            <a:off x="315132" y="2362200"/>
            <a:ext cx="8610600" cy="3657600"/>
          </a:xfrm>
        </p:spPr>
        <p:txBody>
          <a:bodyPr>
            <a:noAutofit/>
          </a:bodyPr>
          <a:lstStyle/>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Planned giving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Gift aid from HMRC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Fundraising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Room hire etc				£xxx</a:t>
            </a:r>
          </a:p>
          <a:p>
            <a:pPr>
              <a:spcBef>
                <a:spcPts val="720"/>
              </a:spcBef>
              <a:buNone/>
            </a:pPr>
            <a:r>
              <a:rPr lang="en-GB" sz="3000" b="1" dirty="0">
                <a:solidFill>
                  <a:schemeClr val="tx1">
                    <a:lumMod val="95000"/>
                    <a:lumOff val="5000"/>
                  </a:schemeClr>
                </a:solidFill>
                <a:latin typeface="Arial" panose="020B0604020202020204" pitchFamily="34" charset="0"/>
                <a:cs typeface="Arial" panose="020B0604020202020204" pitchFamily="34" charset="0"/>
              </a:rPr>
              <a:t>Other income				£ xx</a:t>
            </a:r>
            <a:endParaRPr lang="en-GB" sz="3000" dirty="0">
              <a:solidFill>
                <a:schemeClr val="tx1">
                  <a:lumMod val="95000"/>
                  <a:lumOff val="5000"/>
                </a:schemeClr>
              </a:solidFill>
              <a:latin typeface="Arial" panose="020B0604020202020204" pitchFamily="34" charset="0"/>
              <a:cs typeface="Arial" panose="020B0604020202020204" pitchFamily="34" charset="0"/>
            </a:endParaRPr>
          </a:p>
          <a:p>
            <a:pPr algn="just">
              <a:spcBef>
                <a:spcPts val="720"/>
              </a:spcBef>
              <a:buNone/>
            </a:pPr>
            <a:r>
              <a:rPr lang="en-GB" sz="3000" b="1" dirty="0">
                <a:solidFill>
                  <a:srgbClr val="ED2939"/>
                </a:solidFill>
                <a:latin typeface="Arial" panose="020B0604020202020204" pitchFamily="34" charset="0"/>
                <a:cs typeface="Arial" panose="020B0604020202020204" pitchFamily="34" charset="0"/>
              </a:rPr>
              <a:t>TOTAL                         		£</a:t>
            </a:r>
            <a:r>
              <a:rPr lang="en-GB" sz="3000" b="1" dirty="0" err="1">
                <a:solidFill>
                  <a:srgbClr val="00B0F0"/>
                </a:solidFill>
                <a:latin typeface="Arial" panose="020B0604020202020204" pitchFamily="34" charset="0"/>
                <a:cs typeface="Arial" panose="020B0604020202020204" pitchFamily="34" charset="0"/>
              </a:rPr>
              <a:t>x,xxx</a:t>
            </a:r>
            <a:endParaRPr lang="en-GB" sz="3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79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304441"/>
            <a:ext cx="8646763" cy="1133959"/>
          </a:xfrm>
        </p:spPr>
        <p:txBody>
          <a:bodyPr/>
          <a:lstStyle/>
          <a:p>
            <a:r>
              <a:rPr lang="en-GB" sz="4800" dirty="0">
                <a:solidFill>
                  <a:srgbClr val="FF0000"/>
                </a:solidFill>
                <a:latin typeface="Arial" panose="020B0604020202020204" pitchFamily="34" charset="0"/>
                <a:cs typeface="Arial" panose="020B0604020202020204" pitchFamily="34" charset="0"/>
              </a:rPr>
              <a:t>The challenge</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371668" cy="366583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None/>
            </a:pPr>
            <a:r>
              <a:rPr lang="en-GB" sz="2600" b="1" dirty="0">
                <a:solidFill>
                  <a:schemeClr val="tx1">
                    <a:lumMod val="95000"/>
                    <a:lumOff val="5000"/>
                  </a:schemeClr>
                </a:solidFill>
                <a:latin typeface="Arial" panose="020B0604020202020204" pitchFamily="34" charset="0"/>
                <a:cs typeface="Arial" panose="020B0604020202020204" pitchFamily="34" charset="0"/>
              </a:rPr>
              <a:t>Weekly/monthly Expenditure 	£</a:t>
            </a:r>
            <a:r>
              <a:rPr lang="en-GB" sz="2600" b="1" dirty="0" err="1">
                <a:solidFill>
                  <a:schemeClr val="tx1">
                    <a:lumMod val="95000"/>
                    <a:lumOff val="5000"/>
                  </a:schemeClr>
                </a:solidFill>
                <a:latin typeface="Arial" panose="020B0604020202020204" pitchFamily="34" charset="0"/>
                <a:cs typeface="Arial" panose="020B0604020202020204" pitchFamily="34" charset="0"/>
              </a:rPr>
              <a:t>x,xxx</a:t>
            </a:r>
            <a:r>
              <a:rPr lang="en-GB" sz="2600" b="1" dirty="0">
                <a:solidFill>
                  <a:schemeClr val="tx1">
                    <a:lumMod val="95000"/>
                    <a:lumOff val="5000"/>
                  </a:schemeClr>
                </a:solidFill>
                <a:latin typeface="Arial" panose="020B0604020202020204" pitchFamily="34" charset="0"/>
                <a:cs typeface="Arial" panose="020B0604020202020204" pitchFamily="34" charset="0"/>
              </a:rPr>
              <a:t>		£</a:t>
            </a:r>
            <a:r>
              <a:rPr lang="en-GB" sz="2600" b="1" dirty="0" err="1">
                <a:solidFill>
                  <a:schemeClr val="tx1">
                    <a:lumMod val="95000"/>
                    <a:lumOff val="5000"/>
                  </a:schemeClr>
                </a:solidFill>
                <a:latin typeface="Arial" panose="020B0604020202020204" pitchFamily="34" charset="0"/>
                <a:cs typeface="Arial" panose="020B0604020202020204" pitchFamily="34" charset="0"/>
              </a:rPr>
              <a:t>x,xxx</a:t>
            </a:r>
            <a:endParaRPr lang="en-GB" sz="2600" b="1" dirty="0">
              <a:solidFill>
                <a:schemeClr val="tx1">
                  <a:lumMod val="95000"/>
                  <a:lumOff val="5000"/>
                </a:schemeClr>
              </a:solidFill>
              <a:latin typeface="Arial" panose="020B0604020202020204" pitchFamily="34" charset="0"/>
              <a:cs typeface="Arial" panose="020B0604020202020204" pitchFamily="34" charset="0"/>
            </a:endParaRPr>
          </a:p>
          <a:p>
            <a:pPr>
              <a:lnSpc>
                <a:spcPct val="120000"/>
              </a:lnSpc>
              <a:spcBef>
                <a:spcPts val="720"/>
              </a:spcBef>
              <a:buNone/>
            </a:pPr>
            <a:r>
              <a:rPr lang="en-GB" sz="2600" b="1" dirty="0">
                <a:solidFill>
                  <a:schemeClr val="tx1">
                    <a:lumMod val="95000"/>
                    <a:lumOff val="5000"/>
                  </a:schemeClr>
                </a:solidFill>
                <a:latin typeface="Arial" panose="020B0604020202020204" pitchFamily="34" charset="0"/>
                <a:cs typeface="Arial" panose="020B0604020202020204" pitchFamily="34" charset="0"/>
              </a:rPr>
              <a:t>Weekly/monthly Income		£</a:t>
            </a:r>
            <a:r>
              <a:rPr lang="en-GB" sz="2600" b="1" dirty="0" err="1">
                <a:solidFill>
                  <a:schemeClr val="tx1">
                    <a:lumMod val="95000"/>
                    <a:lumOff val="5000"/>
                  </a:schemeClr>
                </a:solidFill>
                <a:latin typeface="Arial" panose="020B0604020202020204" pitchFamily="34" charset="0"/>
                <a:cs typeface="Arial" panose="020B0604020202020204" pitchFamily="34" charset="0"/>
              </a:rPr>
              <a:t>x,xxx</a:t>
            </a:r>
            <a:r>
              <a:rPr lang="en-GB" sz="2600" b="1" dirty="0">
                <a:solidFill>
                  <a:schemeClr val="tx1">
                    <a:lumMod val="95000"/>
                    <a:lumOff val="5000"/>
                  </a:schemeClr>
                </a:solidFill>
                <a:latin typeface="Arial" panose="020B0604020202020204" pitchFamily="34" charset="0"/>
                <a:cs typeface="Arial" panose="020B0604020202020204" pitchFamily="34" charset="0"/>
              </a:rPr>
              <a:t>		£</a:t>
            </a:r>
            <a:r>
              <a:rPr lang="en-GB" sz="2600" b="1" dirty="0" err="1">
                <a:solidFill>
                  <a:schemeClr val="tx1">
                    <a:lumMod val="95000"/>
                    <a:lumOff val="5000"/>
                  </a:schemeClr>
                </a:solidFill>
                <a:latin typeface="Arial" panose="020B0604020202020204" pitchFamily="34" charset="0"/>
                <a:cs typeface="Arial" panose="020B0604020202020204" pitchFamily="34" charset="0"/>
              </a:rPr>
              <a:t>x,xxx</a:t>
            </a:r>
            <a:endParaRPr lang="en-GB" sz="2600" b="1" dirty="0">
              <a:solidFill>
                <a:schemeClr val="tx1">
                  <a:lumMod val="95000"/>
                  <a:lumOff val="5000"/>
                </a:schemeClr>
              </a:solidFill>
              <a:latin typeface="Arial" panose="020B0604020202020204" pitchFamily="34" charset="0"/>
              <a:cs typeface="Arial" panose="020B0604020202020204" pitchFamily="34" charset="0"/>
            </a:endParaRPr>
          </a:p>
          <a:p>
            <a:pPr>
              <a:lnSpc>
                <a:spcPct val="120000"/>
              </a:lnSpc>
              <a:spcBef>
                <a:spcPts val="720"/>
              </a:spcBef>
              <a:buFont typeface="Arial" pitchFamily="34" charset="0"/>
              <a:buNone/>
            </a:pPr>
            <a:r>
              <a:rPr lang="en-GB" sz="1200" b="1" dirty="0">
                <a:solidFill>
                  <a:srgbClr val="ED2939"/>
                </a:solidFill>
                <a:latin typeface="Arial" panose="020B0604020202020204" pitchFamily="34" charset="0"/>
                <a:cs typeface="Arial" panose="020B0604020202020204" pitchFamily="34" charset="0"/>
              </a:rPr>
              <a:t>  </a:t>
            </a:r>
          </a:p>
          <a:p>
            <a:pPr>
              <a:lnSpc>
                <a:spcPct val="120000"/>
              </a:lnSpc>
              <a:spcBef>
                <a:spcPts val="720"/>
              </a:spcBef>
              <a:buFont typeface="Arial" pitchFamily="34" charset="0"/>
              <a:buNone/>
            </a:pPr>
            <a:r>
              <a:rPr lang="en-GB" sz="2600" b="1" dirty="0">
                <a:solidFill>
                  <a:srgbClr val="FF0000"/>
                </a:solidFill>
                <a:latin typeface="Arial" panose="020B0604020202020204" pitchFamily="34" charset="0"/>
                <a:cs typeface="Arial" panose="020B0604020202020204" pitchFamily="34" charset="0"/>
              </a:rPr>
              <a:t>SHORTFALL / </a:t>
            </a:r>
            <a:r>
              <a:rPr lang="en-GB" sz="2600" b="1" dirty="0">
                <a:solidFill>
                  <a:srgbClr val="00B0F0"/>
                </a:solidFill>
                <a:latin typeface="Arial" panose="020B0604020202020204" pitchFamily="34" charset="0"/>
                <a:cs typeface="Arial" panose="020B0604020202020204" pitchFamily="34" charset="0"/>
              </a:rPr>
              <a:t>SURPLUS  </a:t>
            </a:r>
            <a:r>
              <a:rPr lang="en-GB" sz="1600" b="1" i="1" dirty="0">
                <a:latin typeface="Arial" panose="020B0604020202020204" pitchFamily="34" charset="0"/>
                <a:cs typeface="Arial" panose="020B0604020202020204" pitchFamily="34" charset="0"/>
              </a:rPr>
              <a:t>(delete as appropriate)  		</a:t>
            </a:r>
            <a:r>
              <a:rPr lang="en-GB" sz="2600" b="1" dirty="0">
                <a:solidFill>
                  <a:srgbClr val="ED2939"/>
                </a:solidFill>
                <a:latin typeface="Arial" panose="020B0604020202020204" pitchFamily="34" charset="0"/>
                <a:cs typeface="Arial" panose="020B0604020202020204" pitchFamily="34" charset="0"/>
              </a:rPr>
              <a:t>£xxx </a:t>
            </a:r>
            <a:endParaRPr lang="en-GB" sz="3600" dirty="0">
              <a:solidFill>
                <a:srgbClr val="7030A0"/>
              </a:solidFill>
              <a:latin typeface="Arial" panose="020B0604020202020204" pitchFamily="34" charset="0"/>
              <a:cs typeface="Arial" panose="020B0604020202020204" pitchFamily="34" charset="0"/>
            </a:endParaRPr>
          </a:p>
          <a:p>
            <a:pPr>
              <a:lnSpc>
                <a:spcPct val="120000"/>
              </a:lnSpc>
              <a:spcBef>
                <a:spcPts val="720"/>
              </a:spcBef>
              <a:buFont typeface="Arial" pitchFamily="34" charset="0"/>
              <a:buNone/>
            </a:pPr>
            <a:endParaRPr lang="en-GB" sz="3600" dirty="0">
              <a:solidFill>
                <a:srgbClr val="7030A0"/>
              </a:solidFill>
              <a:latin typeface="Arial" panose="020B0604020202020204" pitchFamily="34" charset="0"/>
              <a:cs typeface="Arial" panose="020B0604020202020204" pitchFamily="34" charset="0"/>
            </a:endParaRPr>
          </a:p>
          <a:p>
            <a:pPr algn="ctr">
              <a:lnSpc>
                <a:spcPct val="120000"/>
              </a:lnSpc>
              <a:spcBef>
                <a:spcPts val="720"/>
              </a:spcBef>
              <a:buFont typeface="Arial" pitchFamily="34" charset="0"/>
              <a:buNone/>
            </a:pPr>
            <a:r>
              <a:rPr lang="en-GB" sz="2600" i="1" dirty="0">
                <a:solidFill>
                  <a:schemeClr val="tx1">
                    <a:lumMod val="95000"/>
                    <a:lumOff val="5000"/>
                  </a:schemeClr>
                </a:solidFill>
                <a:latin typeface="Arial" panose="020B0604020202020204" pitchFamily="34" charset="0"/>
                <a:cs typeface="Arial" panose="020B0604020202020204" pitchFamily="34" charset="0"/>
              </a:rPr>
              <a:t>Think about the priorities we identified earlier. How might we </a:t>
            </a:r>
            <a:br>
              <a:rPr lang="en-GB" sz="2600" i="1" dirty="0">
                <a:solidFill>
                  <a:schemeClr val="tx1">
                    <a:lumMod val="95000"/>
                    <a:lumOff val="5000"/>
                  </a:schemeClr>
                </a:solidFill>
                <a:latin typeface="Arial" panose="020B0604020202020204" pitchFamily="34" charset="0"/>
                <a:cs typeface="Arial" panose="020B0604020202020204" pitchFamily="34" charset="0"/>
              </a:rPr>
            </a:br>
            <a:r>
              <a:rPr lang="en-GB" sz="2600" i="1" dirty="0">
                <a:solidFill>
                  <a:schemeClr val="tx1">
                    <a:lumMod val="95000"/>
                    <a:lumOff val="5000"/>
                  </a:schemeClr>
                </a:solidFill>
                <a:latin typeface="Arial" panose="020B0604020202020204" pitchFamily="34" charset="0"/>
                <a:cs typeface="Arial" panose="020B0604020202020204" pitchFamily="34" charset="0"/>
              </a:rPr>
              <a:t>follow these up, given this situation? Do we need to raise </a:t>
            </a:r>
            <a:br>
              <a:rPr lang="en-GB" sz="2600" i="1" dirty="0">
                <a:solidFill>
                  <a:schemeClr val="tx1">
                    <a:lumMod val="95000"/>
                    <a:lumOff val="5000"/>
                  </a:schemeClr>
                </a:solidFill>
                <a:latin typeface="Arial" panose="020B0604020202020204" pitchFamily="34" charset="0"/>
                <a:cs typeface="Arial" panose="020B0604020202020204" pitchFamily="34" charset="0"/>
              </a:rPr>
            </a:br>
            <a:r>
              <a:rPr lang="en-GB" sz="2600" i="1" dirty="0">
                <a:solidFill>
                  <a:schemeClr val="tx1">
                    <a:lumMod val="95000"/>
                    <a:lumOff val="5000"/>
                  </a:schemeClr>
                </a:solidFill>
                <a:latin typeface="Arial" panose="020B0604020202020204" pitchFamily="34" charset="0"/>
                <a:cs typeface="Arial" panose="020B0604020202020204" pitchFamily="34" charset="0"/>
              </a:rPr>
              <a:t>more money? Do we need to give something up in order to</a:t>
            </a:r>
            <a:br>
              <a:rPr lang="en-GB" sz="2600" i="1" dirty="0">
                <a:solidFill>
                  <a:schemeClr val="tx1">
                    <a:lumMod val="95000"/>
                    <a:lumOff val="5000"/>
                  </a:schemeClr>
                </a:solidFill>
                <a:latin typeface="Arial" panose="020B0604020202020204" pitchFamily="34" charset="0"/>
                <a:cs typeface="Arial" panose="020B0604020202020204" pitchFamily="34" charset="0"/>
              </a:rPr>
            </a:br>
            <a:r>
              <a:rPr lang="en-GB" sz="2600" i="1" dirty="0">
                <a:solidFill>
                  <a:schemeClr val="tx1">
                    <a:lumMod val="95000"/>
                    <a:lumOff val="5000"/>
                  </a:schemeClr>
                </a:solidFill>
                <a:latin typeface="Arial" panose="020B0604020202020204" pitchFamily="34" charset="0"/>
                <a:cs typeface="Arial" panose="020B0604020202020204" pitchFamily="34" charset="0"/>
              </a:rPr>
              <a:t>achieve something else?</a:t>
            </a:r>
          </a:p>
        </p:txBody>
      </p:sp>
    </p:spTree>
    <p:extLst>
      <p:ext uri="{BB962C8B-B14F-4D97-AF65-F5344CB8AC3E}">
        <p14:creationId xmlns:p14="http://schemas.microsoft.com/office/powerpoint/2010/main" val="311467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304441"/>
            <a:ext cx="8646763" cy="1133959"/>
          </a:xfrm>
        </p:spPr>
        <p:txBody>
          <a:bodyPr/>
          <a:lstStyle/>
          <a:p>
            <a:r>
              <a:rPr lang="en-GB" sz="4800" dirty="0">
                <a:solidFill>
                  <a:srgbClr val="FF0000"/>
                </a:solidFill>
                <a:latin typeface="Arial" panose="020B0604020202020204" pitchFamily="34" charset="0"/>
                <a:cs typeface="Arial" panose="020B0604020202020204" pitchFamily="34" charset="0"/>
              </a:rPr>
              <a:t>What might giving look like?</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362200"/>
            <a:ext cx="8600268" cy="366583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8000"/>
              </a:lnSpc>
              <a:spcBef>
                <a:spcPts val="600"/>
              </a:spcBef>
              <a:buNone/>
            </a:pPr>
            <a:r>
              <a:rPr lang="en-GB" sz="2800" b="1" dirty="0">
                <a:solidFill>
                  <a:schemeClr val="tx1"/>
                </a:solidFill>
                <a:latin typeface="Arial" panose="020B0604020202020204" pitchFamily="34" charset="0"/>
                <a:cs typeface="Arial" panose="020B0604020202020204" pitchFamily="34" charset="0"/>
              </a:rPr>
              <a:t>Giving our money, time and talents helps the mission and ministry of our church</a:t>
            </a:r>
          </a:p>
          <a:p>
            <a:pPr marL="0" indent="0">
              <a:lnSpc>
                <a:spcPct val="108000"/>
              </a:lnSpc>
              <a:spcBef>
                <a:spcPts val="600"/>
              </a:spcBef>
              <a:buNone/>
            </a:pPr>
            <a:endParaRPr lang="en-GB" sz="1900" dirty="0">
              <a:solidFill>
                <a:schemeClr val="tx1"/>
              </a:solidFill>
              <a:latin typeface="Arial" panose="020B0604020202020204" pitchFamily="34" charset="0"/>
              <a:cs typeface="Arial" panose="020B0604020202020204" pitchFamily="34" charset="0"/>
            </a:endParaRPr>
          </a:p>
          <a:p>
            <a:pPr>
              <a:lnSpc>
                <a:spcPct val="108000"/>
              </a:lnSpc>
              <a:spcBef>
                <a:spcPts val="600"/>
              </a:spcBef>
            </a:pPr>
            <a:r>
              <a:rPr lang="en-GB" dirty="0">
                <a:solidFill>
                  <a:schemeClr val="tx1"/>
                </a:solidFill>
                <a:latin typeface="Arial" panose="020B0604020202020204" pitchFamily="34" charset="0"/>
                <a:cs typeface="Arial" panose="020B0604020202020204" pitchFamily="34" charset="0"/>
              </a:rPr>
              <a:t>We need an AVERAGE of an extra </a:t>
            </a:r>
            <a:br>
              <a:rPr lang="en-GB" sz="2400" dirty="0">
                <a:solidFill>
                  <a:schemeClr val="tx1"/>
                </a:solidFill>
              </a:rPr>
            </a:br>
            <a:r>
              <a:rPr lang="en-GB" sz="2400" dirty="0">
                <a:solidFill>
                  <a:schemeClr val="tx1"/>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  </a:t>
            </a:r>
            <a:r>
              <a:rPr lang="en-GB" sz="2600" dirty="0">
                <a:solidFill>
                  <a:schemeClr val="tx1"/>
                </a:solidFill>
                <a:latin typeface="Arial" panose="020B0604020202020204" pitchFamily="34" charset="0"/>
                <a:cs typeface="Arial" panose="020B0604020202020204" pitchFamily="34" charset="0"/>
              </a:rPr>
              <a:t>£</a:t>
            </a:r>
            <a:r>
              <a:rPr lang="en-GB" sz="2600" dirty="0">
                <a:solidFill>
                  <a:schemeClr val="accent1"/>
                </a:solidFill>
                <a:latin typeface="Arial" panose="020B0604020202020204" pitchFamily="34" charset="0"/>
                <a:cs typeface="Arial" panose="020B0604020202020204" pitchFamily="34" charset="0"/>
              </a:rPr>
              <a:t>x</a:t>
            </a:r>
            <a:r>
              <a:rPr lang="en-GB" sz="2600" dirty="0">
                <a:solidFill>
                  <a:schemeClr val="tx1"/>
                </a:solidFill>
                <a:latin typeface="Arial" panose="020B0604020202020204" pitchFamily="34" charset="0"/>
                <a:cs typeface="Arial" panose="020B0604020202020204" pitchFamily="34" charset="0"/>
              </a:rPr>
              <a:t> per person per week (£</a:t>
            </a:r>
            <a:r>
              <a:rPr lang="en-GB" sz="2600" dirty="0">
                <a:solidFill>
                  <a:schemeClr val="accent1"/>
                </a:solidFill>
                <a:latin typeface="Arial" panose="020B0604020202020204" pitchFamily="34" charset="0"/>
                <a:cs typeface="Arial" panose="020B0604020202020204" pitchFamily="34" charset="0"/>
              </a:rPr>
              <a:t>x</a:t>
            </a:r>
            <a:r>
              <a:rPr lang="en-GB" sz="2600" dirty="0">
                <a:solidFill>
                  <a:schemeClr val="tx1"/>
                </a:solidFill>
                <a:latin typeface="Arial" panose="020B0604020202020204" pitchFamily="34" charset="0"/>
                <a:cs typeface="Arial" panose="020B0604020202020204" pitchFamily="34" charset="0"/>
              </a:rPr>
              <a:t> per month).</a:t>
            </a:r>
          </a:p>
          <a:p>
            <a:pPr>
              <a:lnSpc>
                <a:spcPct val="120000"/>
              </a:lnSpc>
              <a:spcBef>
                <a:spcPts val="600"/>
              </a:spcBef>
            </a:pPr>
            <a:r>
              <a:rPr lang="en-GB" dirty="0">
                <a:solidFill>
                  <a:schemeClr val="tx1"/>
                </a:solidFill>
                <a:latin typeface="Arial" panose="020B0604020202020204" pitchFamily="34" charset="0"/>
                <a:cs typeface="Arial" panose="020B0604020202020204" pitchFamily="34" charset="0"/>
              </a:rPr>
              <a:t>BUT we’re not asking everyone to give that figure because that would be unfair.</a:t>
            </a:r>
          </a:p>
          <a:p>
            <a:pPr>
              <a:lnSpc>
                <a:spcPct val="120000"/>
              </a:lnSpc>
              <a:spcBef>
                <a:spcPts val="600"/>
              </a:spcBef>
            </a:pPr>
            <a:r>
              <a:rPr lang="en-GB" dirty="0">
                <a:solidFill>
                  <a:schemeClr val="tx1"/>
                </a:solidFill>
                <a:latin typeface="Arial" panose="020B0604020202020204" pitchFamily="34" charset="0"/>
                <a:cs typeface="Arial" panose="020B0604020202020204" pitchFamily="34" charset="0"/>
              </a:rPr>
              <a:t>We are asking everyone to consider their giving carefully and prayerfully.</a:t>
            </a:r>
          </a:p>
          <a:p>
            <a:pPr>
              <a:lnSpc>
                <a:spcPct val="120000"/>
              </a:lnSpc>
              <a:spcBef>
                <a:spcPts val="720"/>
              </a:spcBef>
              <a:buFont typeface="Arial" pitchFamily="34" charset="0"/>
              <a:buNone/>
            </a:pPr>
            <a:endParaRPr lang="en-GB" sz="2600" i="1" dirty="0">
              <a:solidFill>
                <a:schemeClr val="tx1">
                  <a:lumMod val="95000"/>
                  <a:lumOff val="5000"/>
                </a:schemeClr>
              </a:solidFill>
              <a:latin typeface="Trebuchet MS" panose="020B0603020202020204" pitchFamily="34" charset="0"/>
            </a:endParaRPr>
          </a:p>
        </p:txBody>
      </p:sp>
    </p:spTree>
    <p:extLst>
      <p:ext uri="{BB962C8B-B14F-4D97-AF65-F5344CB8AC3E}">
        <p14:creationId xmlns:p14="http://schemas.microsoft.com/office/powerpoint/2010/main" val="87899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636A-A56F-4D99-8B0C-8F4BE2C2A63B}"/>
              </a:ext>
            </a:extLst>
          </p:cNvPr>
          <p:cNvSpPr>
            <a:spLocks noGrp="1"/>
          </p:cNvSpPr>
          <p:nvPr>
            <p:ph type="title"/>
          </p:nvPr>
        </p:nvSpPr>
        <p:spPr/>
        <p:txBody>
          <a:bodyPr/>
          <a:lstStyle/>
          <a:p>
            <a:r>
              <a:rPr lang="en-GB" sz="4800" dirty="0">
                <a:solidFill>
                  <a:srgbClr val="FF0000"/>
                </a:solidFill>
                <a:latin typeface="Arial" panose="020B0604020202020204" pitchFamily="34" charset="0"/>
                <a:cs typeface="Arial" panose="020B0604020202020204" pitchFamily="34" charset="0"/>
              </a:rPr>
              <a:t>We should not:</a:t>
            </a:r>
          </a:p>
        </p:txBody>
      </p:sp>
      <p:sp>
        <p:nvSpPr>
          <p:cNvPr id="3" name="Content Placeholder 2">
            <a:extLst>
              <a:ext uri="{FF2B5EF4-FFF2-40B4-BE49-F238E27FC236}">
                <a16:creationId xmlns:a16="http://schemas.microsoft.com/office/drawing/2014/main" id="{EA682EFC-EEA4-4238-9D35-D68137805273}"/>
              </a:ext>
            </a:extLst>
          </p:cNvPr>
          <p:cNvSpPr>
            <a:spLocks noGrp="1"/>
          </p:cNvSpPr>
          <p:nvPr>
            <p:ph idx="1"/>
          </p:nvPr>
        </p:nvSpPr>
        <p:spPr/>
        <p:txBody>
          <a:bodyPr/>
          <a:lstStyle/>
          <a:p>
            <a:r>
              <a:rPr lang="en-GB" sz="3000" dirty="0">
                <a:solidFill>
                  <a:schemeClr val="tx1"/>
                </a:solidFill>
                <a:latin typeface="Arial" panose="020B0604020202020204" pitchFamily="34" charset="0"/>
                <a:cs typeface="Arial" panose="020B0604020202020204" pitchFamily="34" charset="0"/>
              </a:rPr>
              <a:t>give everything up blindly</a:t>
            </a:r>
          </a:p>
          <a:p>
            <a:r>
              <a:rPr lang="en-GB" sz="3000" dirty="0">
                <a:solidFill>
                  <a:schemeClr val="tx1"/>
                </a:solidFill>
                <a:latin typeface="Arial" panose="020B0604020202020204" pitchFamily="34" charset="0"/>
                <a:cs typeface="Arial" panose="020B0604020202020204" pitchFamily="34" charset="0"/>
              </a:rPr>
              <a:t>give so much that we starve, freeze, get ill …</a:t>
            </a:r>
          </a:p>
          <a:p>
            <a:r>
              <a:rPr lang="en-GB" sz="3000" dirty="0">
                <a:solidFill>
                  <a:schemeClr val="tx1"/>
                </a:solidFill>
                <a:latin typeface="Arial" panose="020B0604020202020204" pitchFamily="34" charset="0"/>
                <a:cs typeface="Arial" panose="020B0604020202020204" pitchFamily="34" charset="0"/>
              </a:rPr>
              <a:t>worry about what we don’t have</a:t>
            </a:r>
          </a:p>
          <a:p>
            <a:r>
              <a:rPr lang="en-GB" sz="3000" dirty="0">
                <a:solidFill>
                  <a:schemeClr val="tx1"/>
                </a:solidFill>
                <a:latin typeface="Arial" panose="020B0604020202020204" pitchFamily="34" charset="0"/>
                <a:cs typeface="Arial" panose="020B0604020202020204" pitchFamily="34" charset="0"/>
              </a:rPr>
              <a:t>worry about goals which cannot be achieved.</a:t>
            </a:r>
          </a:p>
        </p:txBody>
      </p:sp>
    </p:spTree>
    <p:extLst>
      <p:ext uri="{BB962C8B-B14F-4D97-AF65-F5344CB8AC3E}">
        <p14:creationId xmlns:p14="http://schemas.microsoft.com/office/powerpoint/2010/main" val="185979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6F7A-EFE6-4A58-9139-9BC4365C8AEC}"/>
              </a:ext>
            </a:extLst>
          </p:cNvPr>
          <p:cNvSpPr>
            <a:spLocks noGrp="1"/>
          </p:cNvSpPr>
          <p:nvPr>
            <p:ph type="title"/>
          </p:nvPr>
        </p:nvSpPr>
        <p:spPr/>
        <p:txBody>
          <a:bodyPr/>
          <a:lstStyle/>
          <a:p>
            <a:r>
              <a:rPr lang="en-GB" sz="4800" dirty="0">
                <a:solidFill>
                  <a:srgbClr val="FF0000"/>
                </a:solidFill>
                <a:latin typeface="Arial" panose="020B0604020202020204" pitchFamily="34" charset="0"/>
                <a:cs typeface="Arial" panose="020B0604020202020204" pitchFamily="34" charset="0"/>
              </a:rPr>
              <a:t>We should:</a:t>
            </a:r>
          </a:p>
        </p:txBody>
      </p:sp>
      <p:sp>
        <p:nvSpPr>
          <p:cNvPr id="3" name="Content Placeholder 2">
            <a:extLst>
              <a:ext uri="{FF2B5EF4-FFF2-40B4-BE49-F238E27FC236}">
                <a16:creationId xmlns:a16="http://schemas.microsoft.com/office/drawing/2014/main" id="{27BAC944-6BF0-43F0-82AE-170666B49A61}"/>
              </a:ext>
            </a:extLst>
          </p:cNvPr>
          <p:cNvSpPr>
            <a:spLocks noGrp="1"/>
          </p:cNvSpPr>
          <p:nvPr>
            <p:ph idx="1"/>
          </p:nvPr>
        </p:nvSpPr>
        <p:spPr>
          <a:xfrm>
            <a:off x="304800" y="2590800"/>
            <a:ext cx="8686800" cy="3962400"/>
          </a:xfrm>
        </p:spPr>
        <p:txBody>
          <a:bodyPr>
            <a:normAutofit/>
          </a:bodyPr>
          <a:lstStyle/>
          <a:p>
            <a:r>
              <a:rPr lang="en-GB" sz="3000" dirty="0">
                <a:solidFill>
                  <a:schemeClr val="tx1"/>
                </a:solidFill>
                <a:latin typeface="Arial" panose="020B0604020202020204" pitchFamily="34" charset="0"/>
                <a:cs typeface="Arial" panose="020B0604020202020204" pitchFamily="34" charset="0"/>
              </a:rPr>
              <a:t>be aware of what we give and why</a:t>
            </a:r>
          </a:p>
          <a:p>
            <a:r>
              <a:rPr lang="en-GB" sz="3000" dirty="0">
                <a:solidFill>
                  <a:schemeClr val="tx1"/>
                </a:solidFill>
                <a:latin typeface="Arial" panose="020B0604020202020204" pitchFamily="34" charset="0"/>
                <a:cs typeface="Arial" panose="020B0604020202020204" pitchFamily="34" charset="0"/>
              </a:rPr>
              <a:t>consider an increase in giving, if we can afford it</a:t>
            </a:r>
          </a:p>
          <a:p>
            <a:r>
              <a:rPr lang="en-GB" sz="3000" dirty="0">
                <a:solidFill>
                  <a:schemeClr val="tx1"/>
                </a:solidFill>
                <a:latin typeface="Arial" panose="020B0604020202020204" pitchFamily="34" charset="0"/>
                <a:cs typeface="Arial" panose="020B0604020202020204" pitchFamily="34" charset="0"/>
              </a:rPr>
              <a:t>consider giving 5p for every pound of our income, if we can afford it</a:t>
            </a:r>
          </a:p>
          <a:p>
            <a:r>
              <a:rPr lang="en-GB" sz="3000" dirty="0">
                <a:solidFill>
                  <a:schemeClr val="tx1"/>
                </a:solidFill>
                <a:latin typeface="Arial" panose="020B0604020202020204" pitchFamily="34" charset="0"/>
                <a:cs typeface="Arial" panose="020B0604020202020204" pitchFamily="34" charset="0"/>
              </a:rPr>
              <a:t>be grateful for that which we do have</a:t>
            </a:r>
          </a:p>
          <a:p>
            <a:r>
              <a:rPr lang="en-GB" sz="3000" dirty="0">
                <a:solidFill>
                  <a:schemeClr val="tx1"/>
                </a:solidFill>
                <a:latin typeface="Arial" panose="020B0604020202020204" pitchFamily="34" charset="0"/>
                <a:cs typeface="Arial" panose="020B0604020202020204" pitchFamily="34" charset="0"/>
              </a:rPr>
              <a:t>think and act realistically.</a:t>
            </a:r>
          </a:p>
          <a:p>
            <a:endParaRPr lang="en-GB" dirty="0"/>
          </a:p>
          <a:p>
            <a:endParaRPr lang="en-GB" dirty="0"/>
          </a:p>
          <a:p>
            <a:endParaRPr lang="en-GB" dirty="0"/>
          </a:p>
        </p:txBody>
      </p:sp>
    </p:spTree>
    <p:extLst>
      <p:ext uri="{BB962C8B-B14F-4D97-AF65-F5344CB8AC3E}">
        <p14:creationId xmlns:p14="http://schemas.microsoft.com/office/powerpoint/2010/main" val="35751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D2CE9E-ECEF-48D3-BC65-10C8902DC05E}"/>
              </a:ext>
            </a:extLst>
          </p:cNvPr>
          <p:cNvSpPr>
            <a:spLocks noGrp="1"/>
          </p:cNvSpPr>
          <p:nvPr>
            <p:ph idx="1"/>
          </p:nvPr>
        </p:nvSpPr>
        <p:spPr>
          <a:xfrm>
            <a:off x="304800" y="1752600"/>
            <a:ext cx="8610600" cy="5029200"/>
          </a:xfrm>
        </p:spPr>
        <p:txBody>
          <a:bodyPr>
            <a:noAutofit/>
          </a:bodyPr>
          <a:lstStyle/>
          <a:p>
            <a:pPr marL="0" indent="0">
              <a:buNone/>
            </a:pPr>
            <a:r>
              <a:rPr lang="en-US" sz="3400" b="1" dirty="0">
                <a:solidFill>
                  <a:srgbClr val="FF0000"/>
                </a:solidFill>
                <a:latin typeface="Arial" panose="020B0604020202020204" pitchFamily="34" charset="0"/>
                <a:ea typeface="Times New Roman" panose="02020603050405020304" pitchFamily="18" charset="0"/>
                <a:cs typeface="Arial" panose="020B0604020202020204" pitchFamily="34" charset="0"/>
              </a:rPr>
              <a:t>Today, we</a:t>
            </a:r>
            <a:r>
              <a:rPr lang="en-US" sz="3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will look together at:</a:t>
            </a:r>
            <a:endParaRPr lang="en-US" sz="3000" b="1" dirty="0">
              <a:solidFill>
                <a:schemeClr val="tx1"/>
              </a:solidFill>
              <a:effectLst/>
              <a:latin typeface="Arial" panose="020B0604020202020204" pitchFamily="34" charset="0"/>
              <a:cs typeface="Arial" panose="020B0604020202020204" pitchFamily="34" charset="0"/>
            </a:endParaRPr>
          </a:p>
          <a:p>
            <a:pPr marL="0" indent="0">
              <a:buNone/>
            </a:pPr>
            <a:endPar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3000" dirty="0">
                <a:solidFill>
                  <a:schemeClr val="tx1"/>
                </a:solidFill>
                <a:latin typeface="Arial" panose="020B0604020202020204" pitchFamily="34" charset="0"/>
                <a:cs typeface="Arial" panose="020B0604020202020204" pitchFamily="34" charset="0"/>
              </a:rPr>
              <a:t>the role of our church for our members (disciples) </a:t>
            </a:r>
          </a:p>
          <a:p>
            <a:r>
              <a:rPr lang="en-US" sz="3000" dirty="0">
                <a:solidFill>
                  <a:schemeClr val="tx1"/>
                </a:solidFill>
                <a:latin typeface="Arial" panose="020B0604020202020204" pitchFamily="34" charset="0"/>
                <a:cs typeface="Arial" panose="020B0604020202020204" pitchFamily="34" charset="0"/>
              </a:rPr>
              <a:t>the role of our church for our local </a:t>
            </a:r>
            <a:r>
              <a:rPr lang="en-US" sz="3000" dirty="0" err="1">
                <a:solidFill>
                  <a:schemeClr val="tx1"/>
                </a:solidFill>
                <a:latin typeface="Arial" panose="020B0604020202020204" pitchFamily="34" charset="0"/>
                <a:cs typeface="Arial" panose="020B0604020202020204" pitchFamily="34" charset="0"/>
              </a:rPr>
              <a:t>neighbourhood</a:t>
            </a:r>
            <a:r>
              <a:rPr lang="en-US" sz="3000" dirty="0">
                <a:solidFill>
                  <a:schemeClr val="tx1"/>
                </a:solidFill>
                <a:latin typeface="Arial" panose="020B0604020202020204" pitchFamily="34" charset="0"/>
                <a:cs typeface="Arial" panose="020B0604020202020204" pitchFamily="34" charset="0"/>
              </a:rPr>
              <a:t> (mission)</a:t>
            </a:r>
          </a:p>
          <a:p>
            <a:r>
              <a:rPr lang="en-US" sz="3000" dirty="0">
                <a:solidFill>
                  <a:schemeClr val="tx1"/>
                </a:solidFill>
                <a:latin typeface="Arial" panose="020B0604020202020204" pitchFamily="34" charset="0"/>
                <a:cs typeface="Arial" panose="020B0604020202020204" pitchFamily="34" charset="0"/>
              </a:rPr>
              <a:t>how we can support these roles financially (stewardship).</a:t>
            </a:r>
            <a:endParaRPr lang="en-GB"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5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304441"/>
            <a:ext cx="8646763" cy="1133959"/>
          </a:xfrm>
        </p:spPr>
        <p:txBody>
          <a:bodyPr/>
          <a:lstStyle/>
          <a:p>
            <a:pPr algn="ctr"/>
            <a:r>
              <a:rPr lang="en-GB" sz="4400" dirty="0">
                <a:solidFill>
                  <a:srgbClr val="FF0000"/>
                </a:solidFill>
                <a:latin typeface="Arial" panose="020B0604020202020204" pitchFamily="34" charset="0"/>
                <a:cs typeface="Arial" panose="020B0604020202020204" pitchFamily="34" charset="0"/>
              </a:rPr>
              <a:t>What might giving look like?</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Font typeface="Arial" pitchFamily="34" charset="0"/>
              <a:buNone/>
            </a:pPr>
            <a:endParaRPr lang="en-GB" sz="2600" i="1" dirty="0">
              <a:solidFill>
                <a:schemeClr val="tx1">
                  <a:lumMod val="95000"/>
                  <a:lumOff val="5000"/>
                </a:schemeClr>
              </a:solidFill>
              <a:latin typeface="Trebuchet MS" panose="020B0603020202020204" pitchFamily="34" charset="0"/>
            </a:endParaRPr>
          </a:p>
        </p:txBody>
      </p:sp>
      <p:graphicFrame>
        <p:nvGraphicFramePr>
          <p:cNvPr id="2" name="Table 1">
            <a:extLst>
              <a:ext uri="{FF2B5EF4-FFF2-40B4-BE49-F238E27FC236}">
                <a16:creationId xmlns:a16="http://schemas.microsoft.com/office/drawing/2014/main" id="{3720404C-EC57-4141-8276-664690A28575}"/>
              </a:ext>
            </a:extLst>
          </p:cNvPr>
          <p:cNvGraphicFramePr>
            <a:graphicFrameLocks noGrp="1"/>
          </p:cNvGraphicFramePr>
          <p:nvPr>
            <p:extLst>
              <p:ext uri="{D42A27DB-BD31-4B8C-83A1-F6EECF244321}">
                <p14:modId xmlns:p14="http://schemas.microsoft.com/office/powerpoint/2010/main" val="3434199077"/>
              </p:ext>
            </p:extLst>
          </p:nvPr>
        </p:nvGraphicFramePr>
        <p:xfrm>
          <a:off x="685800" y="2319579"/>
          <a:ext cx="7543801" cy="3909196"/>
        </p:xfrm>
        <a:graphic>
          <a:graphicData uri="http://schemas.openxmlformats.org/drawingml/2006/table">
            <a:tbl>
              <a:tblPr firstRow="1" bandRow="1"/>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45342">
                  <a:extLst>
                    <a:ext uri="{9D8B030D-6E8A-4147-A177-3AD203B41FA5}">
                      <a16:colId xmlns:a16="http://schemas.microsoft.com/office/drawing/2014/main" val="20003"/>
                    </a:ext>
                  </a:extLst>
                </a:gridCol>
                <a:gridCol w="1331259">
                  <a:extLst>
                    <a:ext uri="{9D8B030D-6E8A-4147-A177-3AD203B41FA5}">
                      <a16:colId xmlns:a16="http://schemas.microsoft.com/office/drawing/2014/main" val="20004"/>
                    </a:ext>
                  </a:extLst>
                </a:gridCol>
              </a:tblGrid>
              <a:tr h="55628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800" dirty="0">
                          <a:latin typeface="Arial" panose="020B0604020202020204" pitchFamily="34" charset="0"/>
                          <a:cs typeface="Arial" panose="020B0604020202020204" pitchFamily="34" charset="0"/>
                        </a:rPr>
                        <a:t>Giving per £1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99"/>
                    </a:solidFill>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800" b="1" dirty="0">
                          <a:latin typeface="Arial" panose="020B0604020202020204" pitchFamily="34" charset="0"/>
                          <a:cs typeface="Arial" panose="020B0604020202020204" pitchFamily="34" charset="0"/>
                        </a:rPr>
                        <a:t>Weekly take home pay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99"/>
                    </a:solidFill>
                  </a:tcPr>
                </a:tc>
                <a:tc hMerge="1">
                  <a:txBody>
                    <a:bodyPr/>
                    <a:lstStyle/>
                    <a:p>
                      <a:pPr algn="ctr"/>
                      <a:endParaRPr lang="en-GB" b="1" dirty="0"/>
                    </a:p>
                  </a:txBody>
                  <a:tcPr>
                    <a:solidFill>
                      <a:schemeClr val="accent4"/>
                    </a:solidFill>
                  </a:tcPr>
                </a:tc>
                <a:tc hMerge="1">
                  <a:txBody>
                    <a:bodyPr/>
                    <a:lstStyle/>
                    <a:p>
                      <a:pPr algn="ctr"/>
                      <a:endParaRPr lang="en-GB" b="1" dirty="0"/>
                    </a:p>
                  </a:txBody>
                  <a:tcPr>
                    <a:solidFill>
                      <a:schemeClr val="accent4"/>
                    </a:solidFill>
                  </a:tcPr>
                </a:tc>
                <a:tc hMerge="1">
                  <a:txBody>
                    <a:bodyPr/>
                    <a:lstStyle/>
                    <a:p>
                      <a:pPr algn="ctr"/>
                      <a:endParaRPr lang="en-GB" b="1" dirty="0"/>
                    </a:p>
                  </a:txBody>
                  <a:tcPr>
                    <a:solidFill>
                      <a:schemeClr val="accent4"/>
                    </a:solidFill>
                  </a:tcPr>
                </a:tc>
                <a:extLst>
                  <a:ext uri="{0D108BD9-81ED-4DB2-BD59-A6C34878D82A}">
                    <a16:rowId xmlns:a16="http://schemas.microsoft.com/office/drawing/2014/main" val="10000"/>
                  </a:ext>
                </a:extLst>
              </a:tr>
              <a:tr h="949264">
                <a:tc vMerge="1">
                  <a:txBody>
                    <a:bodyPr/>
                    <a:lstStyle/>
                    <a:p>
                      <a:pPr algn="ctr"/>
                      <a:endParaRPr lang="en-GB" dirty="0"/>
                    </a:p>
                  </a:txBody>
                  <a:tcPr>
                    <a:solidFill>
                      <a:srgbClr val="7E61B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£50</a:t>
                      </a:r>
                    </a:p>
                  </a:txBody>
                  <a:tcPr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£100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a:solidFill>
                            <a:schemeClr val="bg1"/>
                          </a:solidFill>
                          <a:latin typeface="Arial" panose="020B0604020202020204" pitchFamily="34" charset="0"/>
                          <a:cs typeface="Arial" panose="020B0604020202020204" pitchFamily="34" charset="0"/>
                        </a:rPr>
                        <a:t>£175     </a:t>
                      </a:r>
                      <a:r>
                        <a:rPr lang="en-GB" sz="1600">
                          <a:solidFill>
                            <a:schemeClr val="bg1"/>
                          </a:solidFill>
                          <a:latin typeface="Arial" panose="020B0604020202020204" pitchFamily="34" charset="0"/>
                          <a:cs typeface="Arial" panose="020B0604020202020204" pitchFamily="34" charset="0"/>
                        </a:rPr>
                        <a:t>(basic state pension)</a:t>
                      </a:r>
                      <a:endParaRPr lang="en-GB" sz="1600" dirty="0">
                        <a:solidFill>
                          <a:schemeClr val="bg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£500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extLst>
                  <a:ext uri="{0D108BD9-81ED-4DB2-BD59-A6C34878D82A}">
                    <a16:rowId xmlns:a16="http://schemas.microsoft.com/office/drawing/2014/main" val="10001"/>
                  </a:ext>
                </a:extLst>
              </a:tr>
              <a:tr h="5562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1p</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50p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£1.75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5562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3p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£5.25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6858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5p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£5</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£8.75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5486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u="none" dirty="0">
                          <a:latin typeface="Arial" panose="020B0604020202020204" pitchFamily="34" charset="0"/>
                          <a:cs typeface="Arial" panose="020B0604020202020204" pitchFamily="34" charset="0"/>
                        </a:rPr>
                        <a:t>10p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£17.50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3597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304441"/>
            <a:ext cx="8646763" cy="1133959"/>
          </a:xfrm>
        </p:spPr>
        <p:txBody>
          <a:bodyPr/>
          <a:lstStyle/>
          <a:p>
            <a:pPr algn="ctr"/>
            <a:r>
              <a:rPr lang="en-GB" sz="4400" dirty="0">
                <a:solidFill>
                  <a:srgbClr val="FF0000"/>
                </a:solidFill>
                <a:latin typeface="Arial" panose="020B0604020202020204" pitchFamily="34" charset="0"/>
                <a:cs typeface="Arial" panose="020B0604020202020204" pitchFamily="34" charset="0"/>
              </a:rPr>
              <a:t>What might giving look like?</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Font typeface="Arial" pitchFamily="34" charset="0"/>
              <a:buNone/>
            </a:pPr>
            <a:endParaRPr lang="en-GB" sz="2600" i="1" dirty="0">
              <a:solidFill>
                <a:schemeClr val="tx1">
                  <a:lumMod val="95000"/>
                  <a:lumOff val="5000"/>
                </a:schemeClr>
              </a:solidFill>
              <a:latin typeface="Trebuchet MS" panose="020B0603020202020204" pitchFamily="34" charset="0"/>
            </a:endParaRPr>
          </a:p>
        </p:txBody>
      </p:sp>
      <p:graphicFrame>
        <p:nvGraphicFramePr>
          <p:cNvPr id="2" name="Table 1">
            <a:extLst>
              <a:ext uri="{FF2B5EF4-FFF2-40B4-BE49-F238E27FC236}">
                <a16:creationId xmlns:a16="http://schemas.microsoft.com/office/drawing/2014/main" id="{3720404C-EC57-4141-8276-664690A28575}"/>
              </a:ext>
            </a:extLst>
          </p:cNvPr>
          <p:cNvGraphicFramePr>
            <a:graphicFrameLocks noGrp="1"/>
          </p:cNvGraphicFramePr>
          <p:nvPr>
            <p:extLst>
              <p:ext uri="{D42A27DB-BD31-4B8C-83A1-F6EECF244321}">
                <p14:modId xmlns:p14="http://schemas.microsoft.com/office/powerpoint/2010/main" val="2392550790"/>
              </p:ext>
            </p:extLst>
          </p:nvPr>
        </p:nvGraphicFramePr>
        <p:xfrm>
          <a:off x="685800" y="2319579"/>
          <a:ext cx="7543801" cy="3909196"/>
        </p:xfrm>
        <a:graphic>
          <a:graphicData uri="http://schemas.openxmlformats.org/drawingml/2006/table">
            <a:tbl>
              <a:tblPr firstRow="1" bandRow="1"/>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45342">
                  <a:extLst>
                    <a:ext uri="{9D8B030D-6E8A-4147-A177-3AD203B41FA5}">
                      <a16:colId xmlns:a16="http://schemas.microsoft.com/office/drawing/2014/main" val="20003"/>
                    </a:ext>
                  </a:extLst>
                </a:gridCol>
                <a:gridCol w="1331259">
                  <a:extLst>
                    <a:ext uri="{9D8B030D-6E8A-4147-A177-3AD203B41FA5}">
                      <a16:colId xmlns:a16="http://schemas.microsoft.com/office/drawing/2014/main" val="20004"/>
                    </a:ext>
                  </a:extLst>
                </a:gridCol>
              </a:tblGrid>
              <a:tr h="55628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800" dirty="0">
                          <a:latin typeface="Arial" panose="020B0604020202020204" pitchFamily="34" charset="0"/>
                          <a:cs typeface="Arial" panose="020B0604020202020204" pitchFamily="34" charset="0"/>
                        </a:rPr>
                        <a:t>Giving per £1</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99"/>
                    </a:solidFill>
                  </a:tcPr>
                </a:tc>
                <a:tc grid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800" b="1" dirty="0">
                          <a:latin typeface="Arial" panose="020B0604020202020204" pitchFamily="34" charset="0"/>
                          <a:cs typeface="Arial" panose="020B0604020202020204" pitchFamily="34" charset="0"/>
                        </a:rPr>
                        <a:t>Monthly take home pay/pensions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099"/>
                    </a:solidFill>
                  </a:tcPr>
                </a:tc>
                <a:tc hMerge="1">
                  <a:txBody>
                    <a:bodyPr/>
                    <a:lstStyle/>
                    <a:p>
                      <a:pPr algn="ctr"/>
                      <a:endParaRPr lang="en-GB" b="1" dirty="0"/>
                    </a:p>
                  </a:txBody>
                  <a:tcPr>
                    <a:solidFill>
                      <a:schemeClr val="accent4"/>
                    </a:solidFill>
                  </a:tcPr>
                </a:tc>
                <a:tc hMerge="1">
                  <a:txBody>
                    <a:bodyPr/>
                    <a:lstStyle/>
                    <a:p>
                      <a:pPr algn="ctr"/>
                      <a:endParaRPr lang="en-GB" b="1" dirty="0"/>
                    </a:p>
                  </a:txBody>
                  <a:tcPr>
                    <a:solidFill>
                      <a:schemeClr val="accent4"/>
                    </a:solidFill>
                  </a:tcPr>
                </a:tc>
                <a:tc hMerge="1">
                  <a:txBody>
                    <a:bodyPr/>
                    <a:lstStyle/>
                    <a:p>
                      <a:pPr algn="ctr"/>
                      <a:endParaRPr lang="en-GB" b="1" dirty="0"/>
                    </a:p>
                  </a:txBody>
                  <a:tcPr>
                    <a:solidFill>
                      <a:schemeClr val="accent4"/>
                    </a:solidFill>
                  </a:tcPr>
                </a:tc>
                <a:extLst>
                  <a:ext uri="{0D108BD9-81ED-4DB2-BD59-A6C34878D82A}">
                    <a16:rowId xmlns:a16="http://schemas.microsoft.com/office/drawing/2014/main" val="10000"/>
                  </a:ext>
                </a:extLst>
              </a:tr>
              <a:tr h="949264">
                <a:tc vMerge="1">
                  <a:txBody>
                    <a:bodyPr/>
                    <a:lstStyle/>
                    <a:p>
                      <a:pPr algn="ctr"/>
                      <a:endParaRPr lang="en-GB" dirty="0"/>
                    </a:p>
                  </a:txBody>
                  <a:tcPr>
                    <a:solidFill>
                      <a:srgbClr val="7E61B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£250</a:t>
                      </a:r>
                    </a:p>
                  </a:txBody>
                  <a:tcPr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£800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£750     </a:t>
                      </a:r>
                      <a:r>
                        <a:rPr lang="en-GB" sz="1600" dirty="0">
                          <a:solidFill>
                            <a:schemeClr val="bg1"/>
                          </a:solidFill>
                          <a:latin typeface="Arial" panose="020B0604020202020204" pitchFamily="34" charset="0"/>
                          <a:cs typeface="Arial" panose="020B0604020202020204" pitchFamily="34" charset="0"/>
                        </a:rPr>
                        <a:t>(basic state pension)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dirty="0">
                          <a:solidFill>
                            <a:schemeClr val="bg1"/>
                          </a:solidFill>
                          <a:latin typeface="Arial" panose="020B0604020202020204" pitchFamily="34" charset="0"/>
                          <a:cs typeface="Arial" panose="020B0604020202020204" pitchFamily="34" charset="0"/>
                        </a:rPr>
                        <a:t>£2500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099"/>
                    </a:solidFill>
                  </a:tcPr>
                </a:tc>
                <a:extLst>
                  <a:ext uri="{0D108BD9-81ED-4DB2-BD59-A6C34878D82A}">
                    <a16:rowId xmlns:a16="http://schemas.microsoft.com/office/drawing/2014/main" val="10001"/>
                  </a:ext>
                </a:extLst>
              </a:tr>
              <a:tr h="5562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1p</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£7.50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5562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3p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£7.50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£24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£22.50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£75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6858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5p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£12.50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£40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£37.50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800" b="1" dirty="0">
                          <a:solidFill>
                            <a:srgbClr val="7030A0"/>
                          </a:solidFill>
                          <a:latin typeface="Arial" panose="020B0604020202020204" pitchFamily="34" charset="0"/>
                          <a:cs typeface="Arial" panose="020B0604020202020204" pitchFamily="34" charset="0"/>
                        </a:rPr>
                        <a:t>£125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5486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u="none" dirty="0">
                          <a:latin typeface="Arial" panose="020B0604020202020204" pitchFamily="34" charset="0"/>
                          <a:cs typeface="Arial" panose="020B0604020202020204" pitchFamily="34" charset="0"/>
                        </a:rPr>
                        <a:t>10p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£80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£75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latin typeface="Arial" panose="020B0604020202020204" pitchFamily="34" charset="0"/>
                          <a:cs typeface="Arial" panose="020B0604020202020204" pitchFamily="34" charset="0"/>
                        </a:rPr>
                        <a:t>£250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668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304441"/>
            <a:ext cx="8646763" cy="1133959"/>
          </a:xfrm>
        </p:spPr>
        <p:txBody>
          <a:bodyPr/>
          <a:lstStyle/>
          <a:p>
            <a:r>
              <a:rPr lang="en-GB" sz="4000" dirty="0">
                <a:solidFill>
                  <a:srgbClr val="FF0000"/>
                </a:solidFill>
                <a:latin typeface="Arial" panose="020B0604020202020204" pitchFamily="34" charset="0"/>
                <a:cs typeface="Arial" panose="020B0604020202020204" pitchFamily="34" charset="0"/>
              </a:rPr>
              <a:t>What else do we spend money on?</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Font typeface="Arial" pitchFamily="34" charset="0"/>
              <a:buNone/>
            </a:pPr>
            <a:endParaRPr lang="en-GB" sz="2600" i="1" dirty="0">
              <a:solidFill>
                <a:schemeClr val="tx1">
                  <a:lumMod val="95000"/>
                  <a:lumOff val="5000"/>
                </a:schemeClr>
              </a:solidFill>
              <a:latin typeface="Trebuchet MS" panose="020B0603020202020204" pitchFamily="34" charset="0"/>
            </a:endParaRPr>
          </a:p>
        </p:txBody>
      </p:sp>
      <p:sp>
        <p:nvSpPr>
          <p:cNvPr id="7" name="TextBox 6">
            <a:extLst>
              <a:ext uri="{FF2B5EF4-FFF2-40B4-BE49-F238E27FC236}">
                <a16:creationId xmlns:a16="http://schemas.microsoft.com/office/drawing/2014/main" id="{C92B630F-6FCE-4FB0-9690-CE350E6B6E32}"/>
              </a:ext>
            </a:extLst>
          </p:cNvPr>
          <p:cNvSpPr txBox="1"/>
          <p:nvPr/>
        </p:nvSpPr>
        <p:spPr>
          <a:xfrm>
            <a:off x="316991" y="2149492"/>
            <a:ext cx="8513736" cy="4078552"/>
          </a:xfrm>
          <a:prstGeom prst="rect">
            <a:avLst/>
          </a:prstGeom>
          <a:noFill/>
        </p:spPr>
        <p:txBody>
          <a:bodyPr wrap="square">
            <a:spAutoFit/>
          </a:bodyPr>
          <a:lstStyle/>
          <a:p>
            <a:pPr marL="0" fontAlgn="t">
              <a:lnSpc>
                <a:spcPct val="125000"/>
              </a:lnSpc>
              <a:spcBef>
                <a:spcPts val="0"/>
              </a:spcBef>
            </a:pPr>
            <a:r>
              <a:rPr lang="en-GB" sz="2600" dirty="0">
                <a:latin typeface="Arial" panose="020B0604020202020204" pitchFamily="34" charset="0"/>
                <a:cs typeface="Arial" panose="020B0604020202020204" pitchFamily="34" charset="0"/>
              </a:rPr>
              <a:t>A coffee out				£3.50	</a:t>
            </a:r>
          </a:p>
          <a:p>
            <a:pPr marL="0" fontAlgn="t">
              <a:lnSpc>
                <a:spcPct val="125000"/>
              </a:lnSpc>
              <a:spcBef>
                <a:spcPts val="0"/>
              </a:spcBef>
            </a:pPr>
            <a:r>
              <a:rPr lang="en-GB" sz="2600" dirty="0">
                <a:latin typeface="Arial" panose="020B0604020202020204" pitchFamily="34" charset="0"/>
                <a:cs typeface="Arial" panose="020B0604020202020204" pitchFamily="34" charset="0"/>
              </a:rPr>
              <a:t>Netflix				£8 per month</a:t>
            </a:r>
          </a:p>
          <a:p>
            <a:pPr marL="0" fontAlgn="t">
              <a:lnSpc>
                <a:spcPct val="125000"/>
              </a:lnSpc>
              <a:spcBef>
                <a:spcPts val="0"/>
              </a:spcBef>
            </a:pPr>
            <a:r>
              <a:rPr lang="en-GB" sz="2600" dirty="0">
                <a:latin typeface="Arial" panose="020B0604020202020204" pitchFamily="34" charset="0"/>
                <a:cs typeface="Arial" panose="020B0604020202020204" pitchFamily="34" charset="0"/>
              </a:rPr>
              <a:t>Weekly newspapers		£10.50</a:t>
            </a:r>
          </a:p>
          <a:p>
            <a:pPr marL="0" fontAlgn="t">
              <a:lnSpc>
                <a:spcPct val="125000"/>
              </a:lnSpc>
              <a:spcBef>
                <a:spcPts val="0"/>
              </a:spcBef>
            </a:pPr>
            <a:r>
              <a:rPr lang="en-GB" sz="2600" dirty="0">
                <a:latin typeface="Arial" panose="020B0604020202020204" pitchFamily="34" charset="0"/>
                <a:cs typeface="Arial" panose="020B0604020202020204" pitchFamily="34" charset="0"/>
              </a:rPr>
              <a:t>Bottle of wine			£10.00</a:t>
            </a:r>
          </a:p>
          <a:p>
            <a:pPr marL="0" fontAlgn="t">
              <a:lnSpc>
                <a:spcPct val="125000"/>
              </a:lnSpc>
              <a:spcBef>
                <a:spcPts val="0"/>
              </a:spcBef>
            </a:pPr>
            <a:r>
              <a:rPr lang="en-GB" sz="2600" dirty="0">
                <a:latin typeface="Arial" panose="020B0604020202020204" pitchFamily="34" charset="0"/>
                <a:cs typeface="Arial" panose="020B0604020202020204" pitchFamily="34" charset="0"/>
              </a:rPr>
              <a:t>Meal at Pizza restaurant          	£20.00</a:t>
            </a:r>
          </a:p>
          <a:p>
            <a:pPr marL="0" indent="0" fontAlgn="t">
              <a:lnSpc>
                <a:spcPct val="125000"/>
              </a:lnSpc>
              <a:spcBef>
                <a:spcPts val="0"/>
              </a:spcBef>
              <a:buNone/>
            </a:pPr>
            <a:r>
              <a:rPr lang="en-GB" sz="2600" dirty="0">
                <a:latin typeface="Arial" panose="020B0604020202020204" pitchFamily="34" charset="0"/>
                <a:cs typeface="Arial" panose="020B0604020202020204" pitchFamily="34" charset="0"/>
              </a:rPr>
              <a:t>Fast food, fashion, mobile upgrade, gym membership … </a:t>
            </a:r>
            <a:endParaRPr lang="en-GB" sz="2600" dirty="0">
              <a:solidFill>
                <a:srgbClr val="ED2939"/>
              </a:solidFill>
              <a:latin typeface="Arial" panose="020B0604020202020204" pitchFamily="34" charset="0"/>
              <a:cs typeface="Arial" panose="020B0604020202020204" pitchFamily="34" charset="0"/>
            </a:endParaRPr>
          </a:p>
          <a:p>
            <a:pPr marL="0" indent="0" algn="ctr" fontAlgn="t">
              <a:lnSpc>
                <a:spcPct val="125000"/>
              </a:lnSpc>
              <a:spcBef>
                <a:spcPts val="0"/>
              </a:spcBef>
              <a:buNone/>
            </a:pPr>
            <a:endParaRPr lang="en-GB" sz="600" b="1" dirty="0">
              <a:solidFill>
                <a:srgbClr val="ED2939"/>
              </a:solidFill>
              <a:latin typeface="Arial" panose="020B0604020202020204" pitchFamily="34" charset="0"/>
              <a:cs typeface="Arial" panose="020B0604020202020204" pitchFamily="34" charset="0"/>
            </a:endParaRPr>
          </a:p>
          <a:p>
            <a:pPr marL="0" indent="0" algn="ctr" fontAlgn="t">
              <a:lnSpc>
                <a:spcPct val="125000"/>
              </a:lnSpc>
              <a:spcBef>
                <a:spcPts val="0"/>
              </a:spcBef>
              <a:buNone/>
            </a:pPr>
            <a:r>
              <a:rPr lang="en-GB" sz="2800" b="1" dirty="0">
                <a:solidFill>
                  <a:srgbClr val="ED2939"/>
                </a:solidFill>
                <a:latin typeface="Arial" panose="020B0604020202020204" pitchFamily="34" charset="0"/>
                <a:cs typeface="Arial" panose="020B0604020202020204" pitchFamily="34" charset="0"/>
              </a:rPr>
              <a:t>How does our giving to our church compare?</a:t>
            </a:r>
          </a:p>
          <a:p>
            <a:pPr>
              <a:lnSpc>
                <a:spcPct val="108000"/>
              </a:lnSpc>
            </a:pPr>
            <a:endParaRPr lang="en-GB" sz="2400" dirty="0">
              <a:latin typeface="Trebuchet MS" panose="020B0603020202020204" pitchFamily="34" charset="0"/>
            </a:endParaRPr>
          </a:p>
        </p:txBody>
      </p:sp>
    </p:spTree>
    <p:extLst>
      <p:ext uri="{BB962C8B-B14F-4D97-AF65-F5344CB8AC3E}">
        <p14:creationId xmlns:p14="http://schemas.microsoft.com/office/powerpoint/2010/main" val="310849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7C67-9064-4080-A795-48DE2523307F}"/>
              </a:ext>
            </a:extLst>
          </p:cNvPr>
          <p:cNvSpPr>
            <a:spLocks noGrp="1"/>
          </p:cNvSpPr>
          <p:nvPr>
            <p:ph type="title"/>
          </p:nvPr>
        </p:nvSpPr>
        <p:spPr>
          <a:xfrm>
            <a:off x="228600" y="2667000"/>
            <a:ext cx="8686800" cy="1143000"/>
          </a:xfrm>
        </p:spPr>
        <p:txBody>
          <a:bodyPr/>
          <a:lstStyle/>
          <a:p>
            <a:pPr algn="ctr"/>
            <a:r>
              <a:rPr lang="en-GB" sz="4800" dirty="0">
                <a:solidFill>
                  <a:srgbClr val="FF0000"/>
                </a:solidFill>
                <a:latin typeface="Arial" panose="020B0604020202020204" pitchFamily="34" charset="0"/>
                <a:cs typeface="Arial" panose="020B0604020202020204" pitchFamily="34" charset="0"/>
              </a:rPr>
              <a:t>Based on what we’ve seen, what should we do now?</a:t>
            </a:r>
          </a:p>
        </p:txBody>
      </p:sp>
    </p:spTree>
    <p:extLst>
      <p:ext uri="{BB962C8B-B14F-4D97-AF65-F5344CB8AC3E}">
        <p14:creationId xmlns:p14="http://schemas.microsoft.com/office/powerpoint/2010/main" val="81195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315132" y="1380641"/>
            <a:ext cx="8646763" cy="1133959"/>
          </a:xfrm>
        </p:spPr>
        <p:txBody>
          <a:bodyPr/>
          <a:lstStyle/>
          <a:p>
            <a:r>
              <a:rPr lang="en-GB" sz="4400" dirty="0">
                <a:solidFill>
                  <a:srgbClr val="FF0000"/>
                </a:solidFill>
                <a:latin typeface="Arial" panose="020B0604020202020204" pitchFamily="34" charset="0"/>
                <a:cs typeface="Arial" panose="020B0604020202020204" pitchFamily="34" charset="0"/>
              </a:rPr>
              <a:t>Steps we can all take</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Font typeface="Arial" pitchFamily="34" charset="0"/>
              <a:buNone/>
            </a:pPr>
            <a:endParaRPr lang="en-GB" sz="2600" i="1" dirty="0">
              <a:solidFill>
                <a:schemeClr val="tx1">
                  <a:lumMod val="95000"/>
                  <a:lumOff val="5000"/>
                </a:schemeClr>
              </a:solidFill>
              <a:latin typeface="Trebuchet MS" panose="020B0603020202020204" pitchFamily="34" charset="0"/>
            </a:endParaRPr>
          </a:p>
        </p:txBody>
      </p:sp>
      <p:sp>
        <p:nvSpPr>
          <p:cNvPr id="7" name="TextBox 6">
            <a:extLst>
              <a:ext uri="{FF2B5EF4-FFF2-40B4-BE49-F238E27FC236}">
                <a16:creationId xmlns:a16="http://schemas.microsoft.com/office/drawing/2014/main" id="{C92B630F-6FCE-4FB0-9690-CE350E6B6E32}"/>
              </a:ext>
            </a:extLst>
          </p:cNvPr>
          <p:cNvSpPr txBox="1"/>
          <p:nvPr/>
        </p:nvSpPr>
        <p:spPr>
          <a:xfrm>
            <a:off x="315132" y="2529506"/>
            <a:ext cx="8305800" cy="4709494"/>
          </a:xfrm>
          <a:prstGeom prst="rect">
            <a:avLst/>
          </a:prstGeom>
          <a:noFill/>
        </p:spPr>
        <p:txBody>
          <a:bodyPr wrap="square">
            <a:spAutoFit/>
          </a:bodyPr>
          <a:lstStyle/>
          <a:p>
            <a:pPr marL="457200" indent="-457200">
              <a:lnSpc>
                <a:spcPct val="108000"/>
              </a:lnSpc>
              <a:buFont typeface="Arial" panose="020B0604020202020204" pitchFamily="34" charset="0"/>
              <a:buChar char="•"/>
            </a:pPr>
            <a:r>
              <a:rPr lang="en-GB" sz="3000" dirty="0">
                <a:latin typeface="Arial" panose="020B0604020202020204" pitchFamily="34" charset="0"/>
                <a:cs typeface="Arial" panose="020B0604020202020204" pitchFamily="34" charset="0"/>
              </a:rPr>
              <a:t>Prayerfully review the amount and frequency of our giving.</a:t>
            </a:r>
          </a:p>
          <a:p>
            <a:pPr marL="457200" indent="-457200">
              <a:lnSpc>
                <a:spcPct val="108000"/>
              </a:lnSpc>
              <a:buFont typeface="Arial" panose="020B0604020202020204" pitchFamily="34" charset="0"/>
              <a:buChar char="•"/>
            </a:pPr>
            <a:r>
              <a:rPr lang="en-GB" sz="3000" dirty="0">
                <a:latin typeface="Arial" panose="020B0604020202020204" pitchFamily="34" charset="0"/>
                <a:cs typeface="Arial" panose="020B0604020202020204" pitchFamily="34" charset="0"/>
              </a:rPr>
              <a:t>Use the Gift Aid scheme.</a:t>
            </a:r>
          </a:p>
          <a:p>
            <a:pPr marL="457200" indent="-457200">
              <a:lnSpc>
                <a:spcPct val="108000"/>
              </a:lnSpc>
              <a:buFont typeface="Arial" panose="020B0604020202020204" pitchFamily="34" charset="0"/>
              <a:buChar char="•"/>
            </a:pPr>
            <a:r>
              <a:rPr lang="en-GB" sz="3000" dirty="0">
                <a:latin typeface="Arial" panose="020B0604020202020204" pitchFamily="34" charset="0"/>
                <a:cs typeface="Arial" panose="020B0604020202020204" pitchFamily="34" charset="0"/>
              </a:rPr>
              <a:t>Use standing orders.</a:t>
            </a:r>
          </a:p>
          <a:p>
            <a:pPr marL="457200" indent="-457200">
              <a:lnSpc>
                <a:spcPct val="108000"/>
              </a:lnSpc>
              <a:buFont typeface="Arial" panose="020B0604020202020204" pitchFamily="34" charset="0"/>
              <a:buChar char="•"/>
            </a:pPr>
            <a:r>
              <a:rPr lang="en-GB" sz="3000" dirty="0">
                <a:latin typeface="Arial" panose="020B0604020202020204" pitchFamily="34" charset="0"/>
                <a:cs typeface="Arial" panose="020B0604020202020204" pitchFamily="34" charset="0"/>
              </a:rPr>
              <a:t>Avoid cheques or cash where possible (although we are still </a:t>
            </a:r>
            <a:r>
              <a:rPr lang="en-GB" sz="3000" b="1" i="1" u="sng" dirty="0">
                <a:latin typeface="Arial" panose="020B0604020202020204" pitchFamily="34" charset="0"/>
                <a:cs typeface="Arial" panose="020B0604020202020204" pitchFamily="34" charset="0"/>
              </a:rPr>
              <a:t>very</a:t>
            </a:r>
            <a:r>
              <a:rPr lang="en-GB" sz="3000" dirty="0">
                <a:latin typeface="Arial" panose="020B0604020202020204" pitchFamily="34" charset="0"/>
                <a:cs typeface="Arial" panose="020B0604020202020204" pitchFamily="34" charset="0"/>
              </a:rPr>
              <a:t> grateful for these).</a:t>
            </a:r>
          </a:p>
          <a:p>
            <a:pPr marL="457200" indent="-457200">
              <a:lnSpc>
                <a:spcPct val="108000"/>
              </a:lnSpc>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457200" indent="-457200">
              <a:lnSpc>
                <a:spcPct val="108000"/>
              </a:lnSpc>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a:lnSpc>
                <a:spcPct val="108000"/>
              </a:lnSpc>
            </a:pPr>
            <a:endParaRPr lang="en-GB" sz="3000" dirty="0">
              <a:latin typeface="Trebuchet MS" panose="020B0603020202020204" pitchFamily="34" charset="0"/>
            </a:endParaRPr>
          </a:p>
        </p:txBody>
      </p:sp>
    </p:spTree>
    <p:extLst>
      <p:ext uri="{BB962C8B-B14F-4D97-AF65-F5344CB8AC3E}">
        <p14:creationId xmlns:p14="http://schemas.microsoft.com/office/powerpoint/2010/main" val="207464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Font typeface="Arial" pitchFamily="34" charset="0"/>
              <a:buNone/>
            </a:pPr>
            <a:endParaRPr lang="en-GB" sz="2600" i="1" dirty="0">
              <a:solidFill>
                <a:schemeClr val="tx1">
                  <a:lumMod val="95000"/>
                  <a:lumOff val="5000"/>
                </a:schemeClr>
              </a:solidFill>
              <a:latin typeface="Trebuchet MS" panose="020B0603020202020204" pitchFamily="34" charset="0"/>
            </a:endParaRPr>
          </a:p>
        </p:txBody>
      </p:sp>
      <p:sp>
        <p:nvSpPr>
          <p:cNvPr id="8" name="TextBox 7">
            <a:extLst>
              <a:ext uri="{FF2B5EF4-FFF2-40B4-BE49-F238E27FC236}">
                <a16:creationId xmlns:a16="http://schemas.microsoft.com/office/drawing/2014/main" id="{2385E91B-6503-4178-8DD3-91C165828F73}"/>
              </a:ext>
            </a:extLst>
          </p:cNvPr>
          <p:cNvSpPr txBox="1"/>
          <p:nvPr/>
        </p:nvSpPr>
        <p:spPr>
          <a:xfrm>
            <a:off x="315132" y="1670867"/>
            <a:ext cx="8600268" cy="4196533"/>
          </a:xfrm>
          <a:prstGeom prst="rect">
            <a:avLst/>
          </a:prstGeom>
          <a:noFill/>
        </p:spPr>
        <p:txBody>
          <a:bodyPr wrap="square">
            <a:spAutoFit/>
          </a:bodyPr>
          <a:lstStyle/>
          <a:p>
            <a:pPr marL="0" indent="0">
              <a:lnSpc>
                <a:spcPct val="108000"/>
              </a:lnSpc>
              <a:buNone/>
            </a:pPr>
            <a:r>
              <a:rPr lang="en-GB" sz="2600" dirty="0">
                <a:latin typeface="Arial" panose="020B0604020202020204" pitchFamily="34" charset="0"/>
                <a:cs typeface="Arial" panose="020B0604020202020204" pitchFamily="34" charset="0"/>
              </a:rPr>
              <a:t>What we give…</a:t>
            </a:r>
          </a:p>
          <a:p>
            <a:pPr marL="0" indent="0">
              <a:lnSpc>
                <a:spcPct val="108000"/>
              </a:lnSpc>
              <a:buNone/>
            </a:pPr>
            <a:r>
              <a:rPr lang="en-GB" sz="2600" dirty="0">
                <a:latin typeface="Arial" panose="020B0604020202020204" pitchFamily="34" charset="0"/>
                <a:cs typeface="Arial" panose="020B0604020202020204" pitchFamily="34" charset="0"/>
              </a:rPr>
              <a:t>	is between us and God.</a:t>
            </a:r>
          </a:p>
          <a:p>
            <a:pPr marL="0" indent="0">
              <a:lnSpc>
                <a:spcPct val="108000"/>
              </a:lnSpc>
              <a:buNone/>
            </a:pPr>
            <a:r>
              <a:rPr lang="en-GB" sz="16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0" indent="0">
              <a:lnSpc>
                <a:spcPct val="108000"/>
              </a:lnSpc>
              <a:buNone/>
            </a:pPr>
            <a:r>
              <a:rPr lang="en-GB" sz="2600" dirty="0">
                <a:latin typeface="Arial" panose="020B0604020202020204" pitchFamily="34" charset="0"/>
                <a:cs typeface="Arial" panose="020B0604020202020204" pitchFamily="34" charset="0"/>
              </a:rPr>
              <a:t>What God expects…</a:t>
            </a:r>
          </a:p>
          <a:p>
            <a:pPr marL="0" indent="0">
              <a:lnSpc>
                <a:spcPct val="108000"/>
              </a:lnSpc>
              <a:spcBef>
                <a:spcPts val="600"/>
              </a:spcBef>
              <a:spcAft>
                <a:spcPts val="600"/>
              </a:spcAft>
              <a:buNone/>
            </a:pPr>
            <a:r>
              <a:rPr lang="en-GB" sz="2600" dirty="0">
                <a:latin typeface="Arial" panose="020B0604020202020204" pitchFamily="34" charset="0"/>
                <a:cs typeface="Arial" panose="020B0604020202020204" pitchFamily="34" charset="0"/>
              </a:rPr>
              <a:t>	is that each of us will shoulder our responsibility 	as a member of our church family to the best of 	our ability in carrying out God’s mission.</a:t>
            </a:r>
            <a:br>
              <a:rPr lang="en-GB" sz="28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Because</a:t>
            </a:r>
          </a:p>
          <a:p>
            <a:pPr marL="0" indent="0" algn="ctr">
              <a:lnSpc>
                <a:spcPct val="108000"/>
              </a:lnSpc>
              <a:buNone/>
            </a:pPr>
            <a:r>
              <a:rPr lang="en-GB" sz="3000" b="1" i="1" dirty="0">
                <a:solidFill>
                  <a:srgbClr val="FF0000"/>
                </a:solidFill>
                <a:latin typeface="Arial" panose="020B0604020202020204" pitchFamily="34" charset="0"/>
                <a:cs typeface="Arial" panose="020B0604020202020204" pitchFamily="34" charset="0"/>
              </a:rPr>
              <a:t>The Responsibility Is Ours</a:t>
            </a:r>
          </a:p>
        </p:txBody>
      </p:sp>
    </p:spTree>
    <p:extLst>
      <p:ext uri="{BB962C8B-B14F-4D97-AF65-F5344CB8AC3E}">
        <p14:creationId xmlns:p14="http://schemas.microsoft.com/office/powerpoint/2010/main" val="125820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351CD-1C1D-47FF-B708-66C82BDDB9B3}"/>
              </a:ext>
            </a:extLst>
          </p:cNvPr>
          <p:cNvSpPr>
            <a:spLocks noGrp="1"/>
          </p:cNvSpPr>
          <p:nvPr>
            <p:ph type="ctrTitle" idx="4294967295"/>
          </p:nvPr>
        </p:nvSpPr>
        <p:spPr>
          <a:xfrm>
            <a:off x="609600" y="1752600"/>
            <a:ext cx="7772400" cy="1470025"/>
          </a:xfrm>
        </p:spPr>
        <p:txBody>
          <a:bodyPr/>
          <a:lstStyle/>
          <a:p>
            <a:pPr algn="ctr"/>
            <a:br>
              <a:rPr lang="en-GB" sz="8000" dirty="0"/>
            </a:br>
            <a:r>
              <a:rPr lang="en-GB" sz="6600" dirty="0">
                <a:solidFill>
                  <a:schemeClr val="tx1"/>
                </a:solidFill>
                <a:latin typeface="Arial" panose="020B0604020202020204" pitchFamily="34" charset="0"/>
                <a:cs typeface="Arial" panose="020B0604020202020204" pitchFamily="34" charset="0"/>
              </a:rPr>
              <a:t>Stewardship and Discipleship</a:t>
            </a:r>
          </a:p>
        </p:txBody>
      </p:sp>
      <p:sp>
        <p:nvSpPr>
          <p:cNvPr id="7" name="Rectangle 6">
            <a:extLst>
              <a:ext uri="{FF2B5EF4-FFF2-40B4-BE49-F238E27FC236}">
                <a16:creationId xmlns:a16="http://schemas.microsoft.com/office/drawing/2014/main" id="{74749CD7-9404-4DF1-8DFD-5DA642CF35CE}"/>
              </a:ext>
            </a:extLst>
          </p:cNvPr>
          <p:cNvSpPr/>
          <p:nvPr/>
        </p:nvSpPr>
        <p:spPr>
          <a:xfrm>
            <a:off x="838200" y="4572000"/>
            <a:ext cx="7467600" cy="769250"/>
          </a:xfrm>
          <a:prstGeom prst="rect">
            <a:avLst/>
          </a:prstGeom>
        </p:spPr>
        <p:txBody>
          <a:bodyPr wrap="square">
            <a:spAutoFit/>
          </a:bodyPr>
          <a:lstStyle/>
          <a:p>
            <a:pPr algn="ctr">
              <a:lnSpc>
                <a:spcPct val="108000"/>
              </a:lnSpc>
            </a:pPr>
            <a:r>
              <a:rPr lang="en-GB" sz="4400" b="1" i="1" dirty="0">
                <a:solidFill>
                  <a:srgbClr val="FF0000"/>
                </a:solidFill>
                <a:latin typeface="Arial" panose="020B0604020202020204" pitchFamily="34" charset="0"/>
                <a:cs typeface="Arial" panose="020B0604020202020204" pitchFamily="34" charset="0"/>
              </a:rPr>
              <a:t>The Responsibility Is Ours</a:t>
            </a:r>
          </a:p>
        </p:txBody>
      </p:sp>
    </p:spTree>
    <p:extLst>
      <p:ext uri="{BB962C8B-B14F-4D97-AF65-F5344CB8AC3E}">
        <p14:creationId xmlns:p14="http://schemas.microsoft.com/office/powerpoint/2010/main" val="295138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152400" y="1447800"/>
            <a:ext cx="8686800" cy="1143000"/>
          </a:xfrm>
        </p:spPr>
        <p:txBody>
          <a:bodyPr/>
          <a:lstStyle/>
          <a:p>
            <a:pPr algn="ctr"/>
            <a:r>
              <a:rPr lang="en-GB" sz="4800" dirty="0">
                <a:solidFill>
                  <a:srgbClr val="FF0000"/>
                </a:solidFill>
                <a:latin typeface="Arial" panose="020B0604020202020204" pitchFamily="34" charset="0"/>
                <a:cs typeface="Arial" panose="020B0604020202020204" pitchFamily="34" charset="0"/>
              </a:rPr>
              <a:t>2020 – A different year</a:t>
            </a:r>
          </a:p>
        </p:txBody>
      </p:sp>
      <p:pic>
        <p:nvPicPr>
          <p:cNvPr id="3" name="Picture 2">
            <a:extLst>
              <a:ext uri="{FF2B5EF4-FFF2-40B4-BE49-F238E27FC236}">
                <a16:creationId xmlns:a16="http://schemas.microsoft.com/office/drawing/2014/main" id="{AD3FB180-EEFF-4C97-B406-8DACC42F4BCC}"/>
              </a:ext>
            </a:extLst>
          </p:cNvPr>
          <p:cNvPicPr>
            <a:picLocks noChangeAspect="1"/>
          </p:cNvPicPr>
          <p:nvPr/>
        </p:nvPicPr>
        <p:blipFill>
          <a:blip r:embed="rId3"/>
          <a:stretch>
            <a:fillRect/>
          </a:stretch>
        </p:blipFill>
        <p:spPr>
          <a:xfrm>
            <a:off x="500934" y="2463201"/>
            <a:ext cx="2933700" cy="3404199"/>
          </a:xfrm>
          <a:prstGeom prst="rect">
            <a:avLst/>
          </a:prstGeom>
        </p:spPr>
      </p:pic>
      <p:pic>
        <p:nvPicPr>
          <p:cNvPr id="5" name="Picture 4">
            <a:extLst>
              <a:ext uri="{FF2B5EF4-FFF2-40B4-BE49-F238E27FC236}">
                <a16:creationId xmlns:a16="http://schemas.microsoft.com/office/drawing/2014/main" id="{ADF01738-A1D5-46B2-9FE0-8A93507F4B95}"/>
              </a:ext>
            </a:extLst>
          </p:cNvPr>
          <p:cNvPicPr>
            <a:picLocks noChangeAspect="1"/>
          </p:cNvPicPr>
          <p:nvPr/>
        </p:nvPicPr>
        <p:blipFill>
          <a:blip r:embed="rId4"/>
          <a:stretch>
            <a:fillRect/>
          </a:stretch>
        </p:blipFill>
        <p:spPr>
          <a:xfrm>
            <a:off x="3434634" y="2470956"/>
            <a:ext cx="5099766" cy="3396444"/>
          </a:xfrm>
          <a:prstGeom prst="rect">
            <a:avLst/>
          </a:prstGeom>
        </p:spPr>
      </p:pic>
    </p:spTree>
    <p:extLst>
      <p:ext uri="{BB962C8B-B14F-4D97-AF65-F5344CB8AC3E}">
        <p14:creationId xmlns:p14="http://schemas.microsoft.com/office/powerpoint/2010/main" val="4156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0852-D2EE-4203-9CA5-5226C44838D2}"/>
              </a:ext>
            </a:extLst>
          </p:cNvPr>
          <p:cNvSpPr>
            <a:spLocks noGrp="1"/>
          </p:cNvSpPr>
          <p:nvPr>
            <p:ph type="title"/>
          </p:nvPr>
        </p:nvSpPr>
        <p:spPr>
          <a:xfrm>
            <a:off x="228600" y="1295400"/>
            <a:ext cx="8686800" cy="1143000"/>
          </a:xfrm>
        </p:spPr>
        <p:txBody>
          <a:bodyPr/>
          <a:lstStyle/>
          <a:p>
            <a:pPr algn="ctr"/>
            <a:r>
              <a:rPr lang="en-GB" sz="4400" dirty="0">
                <a:solidFill>
                  <a:srgbClr val="FF0000"/>
                </a:solidFill>
                <a:latin typeface="Arial" panose="020B0604020202020204" pitchFamily="34" charset="0"/>
                <a:cs typeface="Arial" panose="020B0604020202020204" pitchFamily="34" charset="0"/>
              </a:rPr>
              <a:t>What is our role?</a:t>
            </a:r>
          </a:p>
        </p:txBody>
      </p:sp>
      <p:pic>
        <p:nvPicPr>
          <p:cNvPr id="3" name="Picture 2">
            <a:extLst>
              <a:ext uri="{FF2B5EF4-FFF2-40B4-BE49-F238E27FC236}">
                <a16:creationId xmlns:a16="http://schemas.microsoft.com/office/drawing/2014/main" id="{A3933EC1-5495-4A48-ACB7-28DAA794A2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3600" y="2286000"/>
            <a:ext cx="4953000" cy="3845067"/>
          </a:xfrm>
          <a:prstGeom prst="rect">
            <a:avLst/>
          </a:prstGeom>
        </p:spPr>
      </p:pic>
    </p:spTree>
    <p:extLst>
      <p:ext uri="{BB962C8B-B14F-4D97-AF65-F5344CB8AC3E}">
        <p14:creationId xmlns:p14="http://schemas.microsoft.com/office/powerpoint/2010/main" val="256412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C0FFF-DC2B-4B1C-8AF2-72505606B10B}"/>
              </a:ext>
            </a:extLst>
          </p:cNvPr>
          <p:cNvSpPr>
            <a:spLocks noGrp="1"/>
          </p:cNvSpPr>
          <p:nvPr>
            <p:ph idx="1"/>
          </p:nvPr>
        </p:nvSpPr>
        <p:spPr>
          <a:xfrm>
            <a:off x="371475" y="2209800"/>
            <a:ext cx="8610600" cy="4191000"/>
          </a:xfrm>
        </p:spPr>
        <p:txBody>
          <a:bodyPr/>
          <a:lstStyle/>
          <a:p>
            <a:pPr marL="0" indent="0">
              <a:buNone/>
            </a:pPr>
            <a:endParaRPr lang="en-GB" dirty="0">
              <a:solidFill>
                <a:schemeClr val="tx1"/>
              </a:solidFill>
            </a:endParaRPr>
          </a:p>
          <a:p>
            <a:pPr marL="0" indent="0" algn="ctr">
              <a:buNone/>
            </a:pPr>
            <a:endParaRPr lang="en-GB" dirty="0">
              <a:solidFill>
                <a:schemeClr val="tx1"/>
              </a:solidFill>
            </a:endParaRPr>
          </a:p>
          <a:p>
            <a:pPr marL="0" indent="0" algn="ctr">
              <a:buNone/>
            </a:pPr>
            <a:r>
              <a:rPr lang="en-GB" dirty="0">
                <a:solidFill>
                  <a:schemeClr val="tx1"/>
                </a:solidFill>
              </a:rPr>
              <a:t>Gladness and generosity </a:t>
            </a:r>
          </a:p>
          <a:p>
            <a:pPr marL="0" indent="0" algn="ctr">
              <a:buNone/>
            </a:pPr>
            <a:r>
              <a:rPr lang="en-GB" dirty="0">
                <a:hlinkClick r:id="rId3"/>
              </a:rPr>
              <a:t>https://youtu.be/2-qK6bkRYds</a:t>
            </a:r>
            <a:r>
              <a:rPr lang="en-GB" dirty="0"/>
              <a:t> </a:t>
            </a:r>
          </a:p>
          <a:p>
            <a:pPr marL="0" indent="0" algn="ctr">
              <a:buNone/>
            </a:pPr>
            <a:endParaRPr lang="en-GB" sz="1400" dirty="0"/>
          </a:p>
          <a:p>
            <a:pPr marL="0" indent="0" algn="ctr">
              <a:buNone/>
            </a:pPr>
            <a:r>
              <a:rPr lang="en-GB" dirty="0">
                <a:solidFill>
                  <a:schemeClr val="tx1"/>
                </a:solidFill>
              </a:rPr>
              <a:t>Sharing resources</a:t>
            </a:r>
          </a:p>
          <a:p>
            <a:pPr marL="0" indent="0" algn="ctr">
              <a:buNone/>
            </a:pPr>
            <a:r>
              <a:rPr lang="en-GB" dirty="0">
                <a:hlinkClick r:id="rId4"/>
              </a:rPr>
              <a:t>https://youtu.be/ODNxtvd6dUg</a:t>
            </a:r>
            <a:r>
              <a:rPr lang="en-GB" dirty="0"/>
              <a:t> </a:t>
            </a:r>
          </a:p>
        </p:txBody>
      </p:sp>
      <p:pic>
        <p:nvPicPr>
          <p:cNvPr id="4" name="Picture 3">
            <a:extLst>
              <a:ext uri="{FF2B5EF4-FFF2-40B4-BE49-F238E27FC236}">
                <a16:creationId xmlns:a16="http://schemas.microsoft.com/office/drawing/2014/main" id="{1847ED88-8913-4DEE-B50F-136F628A69F3}"/>
              </a:ext>
            </a:extLst>
          </p:cNvPr>
          <p:cNvPicPr>
            <a:picLocks noChangeAspect="1"/>
          </p:cNvPicPr>
          <p:nvPr/>
        </p:nvPicPr>
        <p:blipFill>
          <a:blip r:embed="rId5"/>
          <a:stretch>
            <a:fillRect/>
          </a:stretch>
        </p:blipFill>
        <p:spPr>
          <a:xfrm>
            <a:off x="1828800" y="1631789"/>
            <a:ext cx="5695950" cy="1568611"/>
          </a:xfrm>
          <a:prstGeom prst="rect">
            <a:avLst/>
          </a:prstGeom>
        </p:spPr>
      </p:pic>
    </p:spTree>
    <p:extLst>
      <p:ext uri="{BB962C8B-B14F-4D97-AF65-F5344CB8AC3E}">
        <p14:creationId xmlns:p14="http://schemas.microsoft.com/office/powerpoint/2010/main" val="98693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C6BF-2ED1-43DB-9377-5F548C0D599C}"/>
              </a:ext>
            </a:extLst>
          </p:cNvPr>
          <p:cNvSpPr>
            <a:spLocks noGrp="1"/>
          </p:cNvSpPr>
          <p:nvPr>
            <p:ph type="title"/>
          </p:nvPr>
        </p:nvSpPr>
        <p:spPr/>
        <p:txBody>
          <a:bodyPr/>
          <a:lstStyle/>
          <a:p>
            <a:r>
              <a:rPr lang="en-GB" sz="4800" dirty="0">
                <a:solidFill>
                  <a:srgbClr val="FF0000"/>
                </a:solidFill>
                <a:latin typeface="Arial" panose="020B0604020202020204" pitchFamily="34" charset="0"/>
                <a:cs typeface="Arial" panose="020B0604020202020204" pitchFamily="34" charset="0"/>
              </a:rPr>
              <a:t>What should we resist?</a:t>
            </a:r>
          </a:p>
        </p:txBody>
      </p:sp>
      <p:sp>
        <p:nvSpPr>
          <p:cNvPr id="3" name="Content Placeholder 2">
            <a:extLst>
              <a:ext uri="{FF2B5EF4-FFF2-40B4-BE49-F238E27FC236}">
                <a16:creationId xmlns:a16="http://schemas.microsoft.com/office/drawing/2014/main" id="{50594EFC-6018-45F3-95A1-B62BD7C8D1C4}"/>
              </a:ext>
            </a:extLst>
          </p:cNvPr>
          <p:cNvSpPr>
            <a:spLocks noGrp="1"/>
          </p:cNvSpPr>
          <p:nvPr>
            <p:ph idx="1"/>
          </p:nvPr>
        </p:nvSpPr>
        <p:spPr/>
        <p:txBody>
          <a:bodyPr/>
          <a:lstStyle/>
          <a:p>
            <a:r>
              <a:rPr lang="en-GB" sz="3000" dirty="0">
                <a:solidFill>
                  <a:schemeClr val="tx1"/>
                </a:solidFill>
                <a:latin typeface="Arial" panose="020B0604020202020204" pitchFamily="34" charset="0"/>
                <a:cs typeface="Arial" panose="020B0604020202020204" pitchFamily="34" charset="0"/>
              </a:rPr>
              <a:t>Starting with questions about money.</a:t>
            </a:r>
          </a:p>
          <a:p>
            <a:r>
              <a:rPr lang="en-GB" sz="3000" dirty="0">
                <a:solidFill>
                  <a:schemeClr val="tx1"/>
                </a:solidFill>
                <a:latin typeface="Arial" panose="020B0604020202020204" pitchFamily="34" charset="0"/>
                <a:cs typeface="Arial" panose="020B0604020202020204" pitchFamily="34" charset="0"/>
              </a:rPr>
              <a:t>Focussing on negatives.</a:t>
            </a:r>
          </a:p>
          <a:p>
            <a:r>
              <a:rPr lang="en-GB" sz="3000" dirty="0">
                <a:solidFill>
                  <a:schemeClr val="tx1"/>
                </a:solidFill>
                <a:latin typeface="Arial" panose="020B0604020202020204" pitchFamily="34" charset="0"/>
                <a:cs typeface="Arial" panose="020B0604020202020204" pitchFamily="34" charset="0"/>
              </a:rPr>
              <a:t>Feeling guilty.</a:t>
            </a:r>
          </a:p>
          <a:p>
            <a:r>
              <a:rPr lang="en-GB" sz="3000" dirty="0">
                <a:solidFill>
                  <a:schemeClr val="tx1"/>
                </a:solidFill>
                <a:latin typeface="Arial" panose="020B0604020202020204" pitchFamily="34" charset="0"/>
                <a:cs typeface="Arial" panose="020B0604020202020204" pitchFamily="34" charset="0"/>
              </a:rPr>
              <a:t>Being unclear about what we want to achieve.</a:t>
            </a:r>
          </a:p>
          <a:p>
            <a:r>
              <a:rPr lang="en-GB" sz="3000" dirty="0">
                <a:solidFill>
                  <a:schemeClr val="tx1"/>
                </a:solidFill>
                <a:latin typeface="Arial" panose="020B0604020202020204" pitchFamily="34" charset="0"/>
                <a:cs typeface="Arial" panose="020B0604020202020204" pitchFamily="34" charset="0"/>
              </a:rPr>
              <a:t>Thinking about what we’ve always done.</a:t>
            </a:r>
          </a:p>
          <a:p>
            <a:endParaRPr lang="en-GB" dirty="0"/>
          </a:p>
        </p:txBody>
      </p:sp>
    </p:spTree>
    <p:extLst>
      <p:ext uri="{BB962C8B-B14F-4D97-AF65-F5344CB8AC3E}">
        <p14:creationId xmlns:p14="http://schemas.microsoft.com/office/powerpoint/2010/main" val="108876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6145-8EF9-4B11-9CE9-AEB5B5B3778E}"/>
              </a:ext>
            </a:extLst>
          </p:cNvPr>
          <p:cNvSpPr>
            <a:spLocks noGrp="1"/>
          </p:cNvSpPr>
          <p:nvPr>
            <p:ph type="title"/>
          </p:nvPr>
        </p:nvSpPr>
        <p:spPr/>
        <p:txBody>
          <a:bodyPr/>
          <a:lstStyle/>
          <a:p>
            <a:r>
              <a:rPr lang="en-GB" sz="4800" dirty="0">
                <a:solidFill>
                  <a:srgbClr val="FF0000"/>
                </a:solidFill>
                <a:latin typeface="Arial" panose="020B0604020202020204" pitchFamily="34" charset="0"/>
                <a:cs typeface="Arial" panose="020B0604020202020204" pitchFamily="34" charset="0"/>
              </a:rPr>
              <a:t>What should we do?</a:t>
            </a:r>
          </a:p>
        </p:txBody>
      </p:sp>
      <p:sp>
        <p:nvSpPr>
          <p:cNvPr id="3" name="Content Placeholder 2">
            <a:extLst>
              <a:ext uri="{FF2B5EF4-FFF2-40B4-BE49-F238E27FC236}">
                <a16:creationId xmlns:a16="http://schemas.microsoft.com/office/drawing/2014/main" id="{31164B62-DC80-4E1E-886B-A32A4ACAF09D}"/>
              </a:ext>
            </a:extLst>
          </p:cNvPr>
          <p:cNvSpPr>
            <a:spLocks noGrp="1"/>
          </p:cNvSpPr>
          <p:nvPr>
            <p:ph idx="1"/>
          </p:nvPr>
        </p:nvSpPr>
        <p:spPr/>
        <p:txBody>
          <a:bodyPr/>
          <a:lstStyle/>
          <a:p>
            <a:r>
              <a:rPr lang="en-GB" sz="3000" dirty="0">
                <a:solidFill>
                  <a:schemeClr val="tx1"/>
                </a:solidFill>
                <a:latin typeface="Arial" panose="020B0604020202020204" pitchFamily="34" charset="0"/>
                <a:cs typeface="Arial" panose="020B0604020202020204" pitchFamily="34" charset="0"/>
              </a:rPr>
              <a:t>Start with questions about sharing God’s love.</a:t>
            </a:r>
          </a:p>
          <a:p>
            <a:r>
              <a:rPr lang="en-GB" sz="3000" dirty="0">
                <a:solidFill>
                  <a:schemeClr val="tx1"/>
                </a:solidFill>
                <a:latin typeface="Arial" panose="020B0604020202020204" pitchFamily="34" charset="0"/>
                <a:cs typeface="Arial" panose="020B0604020202020204" pitchFamily="34" charset="0"/>
              </a:rPr>
              <a:t>Focus on positives.</a:t>
            </a:r>
          </a:p>
          <a:p>
            <a:r>
              <a:rPr lang="en-GB" sz="3000" dirty="0">
                <a:solidFill>
                  <a:schemeClr val="tx1"/>
                </a:solidFill>
                <a:latin typeface="Arial" panose="020B0604020202020204" pitchFamily="34" charset="0"/>
                <a:cs typeface="Arial" panose="020B0604020202020204" pitchFamily="34" charset="0"/>
              </a:rPr>
              <a:t>Consider things which give us hope.</a:t>
            </a:r>
          </a:p>
          <a:p>
            <a:r>
              <a:rPr lang="en-GB" sz="3000" dirty="0">
                <a:solidFill>
                  <a:schemeClr val="tx1"/>
                </a:solidFill>
                <a:latin typeface="Arial" panose="020B0604020202020204" pitchFamily="34" charset="0"/>
                <a:cs typeface="Arial" panose="020B0604020202020204" pitchFamily="34" charset="0"/>
              </a:rPr>
              <a:t>Have a clear idea of what our aims are.</a:t>
            </a:r>
          </a:p>
          <a:p>
            <a:r>
              <a:rPr lang="en-GB" sz="3000" dirty="0">
                <a:solidFill>
                  <a:schemeClr val="tx1"/>
                </a:solidFill>
                <a:latin typeface="Arial" panose="020B0604020202020204" pitchFamily="34" charset="0"/>
                <a:cs typeface="Arial" panose="020B0604020202020204" pitchFamily="34" charset="0"/>
              </a:rPr>
              <a:t>Think about new ways of achieving our goals.</a:t>
            </a:r>
          </a:p>
          <a:p>
            <a:endParaRPr lang="en-GB" dirty="0"/>
          </a:p>
          <a:p>
            <a:endParaRPr lang="en-GB" dirty="0"/>
          </a:p>
          <a:p>
            <a:endParaRPr lang="en-GB" dirty="0"/>
          </a:p>
        </p:txBody>
      </p:sp>
    </p:spTree>
    <p:extLst>
      <p:ext uri="{BB962C8B-B14F-4D97-AF65-F5344CB8AC3E}">
        <p14:creationId xmlns:p14="http://schemas.microsoft.com/office/powerpoint/2010/main" val="357686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5408-7F6E-4C1D-B5D7-9C7596D3271D}"/>
              </a:ext>
            </a:extLst>
          </p:cNvPr>
          <p:cNvSpPr>
            <a:spLocks noGrp="1"/>
          </p:cNvSpPr>
          <p:nvPr>
            <p:ph type="title"/>
          </p:nvPr>
        </p:nvSpPr>
        <p:spPr/>
        <p:txBody>
          <a:bodyPr/>
          <a:lstStyle/>
          <a:p>
            <a:r>
              <a:rPr lang="en-GB" sz="4800" dirty="0">
                <a:solidFill>
                  <a:srgbClr val="FF0000"/>
                </a:solidFill>
                <a:latin typeface="Arial" panose="020B0604020202020204" pitchFamily="34" charset="0"/>
                <a:cs typeface="Arial" panose="020B0604020202020204" pitchFamily="34" charset="0"/>
              </a:rPr>
              <a:t>Questions to discuss</a:t>
            </a:r>
          </a:p>
        </p:txBody>
      </p:sp>
      <p:sp>
        <p:nvSpPr>
          <p:cNvPr id="3" name="Content Placeholder 2">
            <a:extLst>
              <a:ext uri="{FF2B5EF4-FFF2-40B4-BE49-F238E27FC236}">
                <a16:creationId xmlns:a16="http://schemas.microsoft.com/office/drawing/2014/main" id="{6FAD7FBA-728A-4670-972E-851041931714}"/>
              </a:ext>
            </a:extLst>
          </p:cNvPr>
          <p:cNvSpPr>
            <a:spLocks noGrp="1"/>
          </p:cNvSpPr>
          <p:nvPr>
            <p:ph idx="1"/>
          </p:nvPr>
        </p:nvSpPr>
        <p:spPr>
          <a:xfrm>
            <a:off x="381000" y="2743200"/>
            <a:ext cx="8686800" cy="3429000"/>
          </a:xfrm>
        </p:spPr>
        <p:txBody>
          <a:bodyPr>
            <a:normAutofit fontScale="40000" lnSpcReduction="20000"/>
          </a:bodyPr>
          <a:lstStyle/>
          <a:p>
            <a:pPr>
              <a:lnSpc>
                <a:spcPct val="120000"/>
              </a:lnSpc>
            </a:pPr>
            <a:r>
              <a:rPr lang="en-GB" sz="5900" dirty="0">
                <a:solidFill>
                  <a:schemeClr val="tx1"/>
                </a:solidFill>
                <a:latin typeface="Arial" panose="020B0604020202020204" pitchFamily="34" charset="0"/>
                <a:cs typeface="Arial" panose="020B0604020202020204" pitchFamily="34" charset="0"/>
              </a:rPr>
              <a:t>What is happening in our church that is good for members?</a:t>
            </a:r>
          </a:p>
          <a:p>
            <a:pPr>
              <a:lnSpc>
                <a:spcPct val="120000"/>
              </a:lnSpc>
            </a:pPr>
            <a:r>
              <a:rPr lang="en-GB" sz="5900" dirty="0">
                <a:solidFill>
                  <a:schemeClr val="tx1"/>
                </a:solidFill>
                <a:latin typeface="Arial" panose="020B0604020202020204" pitchFamily="34" charset="0"/>
                <a:cs typeface="Arial" panose="020B0604020202020204" pitchFamily="34" charset="0"/>
              </a:rPr>
              <a:t>What is happening in our church that is good for the wider neighbourhood?</a:t>
            </a:r>
          </a:p>
          <a:p>
            <a:pPr>
              <a:lnSpc>
                <a:spcPct val="120000"/>
              </a:lnSpc>
            </a:pPr>
            <a:r>
              <a:rPr lang="en-GB" sz="5900" dirty="0">
                <a:solidFill>
                  <a:schemeClr val="tx1"/>
                </a:solidFill>
                <a:latin typeface="Arial" panose="020B0604020202020204" pitchFamily="34" charset="0"/>
                <a:cs typeface="Arial" panose="020B0604020202020204" pitchFamily="34" charset="0"/>
              </a:rPr>
              <a:t>If you had to pick one thing for our church to focus its resources on, what would it be? Why?</a:t>
            </a:r>
          </a:p>
          <a:p>
            <a:pPr>
              <a:lnSpc>
                <a:spcPct val="120000"/>
              </a:lnSpc>
            </a:pPr>
            <a:r>
              <a:rPr lang="en-GB" sz="5900" dirty="0">
                <a:solidFill>
                  <a:schemeClr val="tx1"/>
                </a:solidFill>
                <a:latin typeface="Arial" panose="020B0604020202020204" pitchFamily="34" charset="0"/>
                <a:cs typeface="Arial" panose="020B0604020202020204" pitchFamily="34" charset="0"/>
              </a:rPr>
              <a:t>What should our church’s aims be?</a:t>
            </a:r>
          </a:p>
          <a:p>
            <a:pPr>
              <a:lnSpc>
                <a:spcPct val="120000"/>
              </a:lnSpc>
            </a:pPr>
            <a:r>
              <a:rPr lang="en-GB" sz="5900" dirty="0">
                <a:solidFill>
                  <a:schemeClr val="tx1"/>
                </a:solidFill>
                <a:latin typeface="Arial" panose="020B0604020202020204" pitchFamily="34" charset="0"/>
                <a:cs typeface="Arial" panose="020B0604020202020204" pitchFamily="34" charset="0"/>
              </a:rPr>
              <a:t>Then, after all that, how can we afford it?</a:t>
            </a:r>
          </a:p>
          <a:p>
            <a:endParaRPr lang="en-GB" dirty="0"/>
          </a:p>
        </p:txBody>
      </p:sp>
    </p:spTree>
    <p:extLst>
      <p:ext uri="{BB962C8B-B14F-4D97-AF65-F5344CB8AC3E}">
        <p14:creationId xmlns:p14="http://schemas.microsoft.com/office/powerpoint/2010/main" val="1694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AC786-AF21-41B9-AF0C-5A9D21F463AC}"/>
              </a:ext>
            </a:extLst>
          </p:cNvPr>
          <p:cNvSpPr>
            <a:spLocks noGrp="1"/>
          </p:cNvSpPr>
          <p:nvPr>
            <p:ph type="title"/>
          </p:nvPr>
        </p:nvSpPr>
        <p:spPr>
          <a:xfrm>
            <a:off x="152398" y="1411035"/>
            <a:ext cx="8646763" cy="1133959"/>
          </a:xfrm>
        </p:spPr>
        <p:txBody>
          <a:bodyPr/>
          <a:lstStyle/>
          <a:p>
            <a:pPr algn="ctr"/>
            <a:r>
              <a:rPr lang="en-GB" sz="4000" dirty="0">
                <a:solidFill>
                  <a:srgbClr val="FF0000"/>
                </a:solidFill>
                <a:latin typeface="Arial" panose="020B0604020202020204" pitchFamily="34" charset="0"/>
                <a:cs typeface="Arial" panose="020B0604020202020204" pitchFamily="34" charset="0"/>
              </a:rPr>
              <a:t>Mission and Ministry Fund</a:t>
            </a:r>
          </a:p>
        </p:txBody>
      </p:sp>
      <p:sp>
        <p:nvSpPr>
          <p:cNvPr id="6" name="Content Placeholder 4">
            <a:extLst>
              <a:ext uri="{FF2B5EF4-FFF2-40B4-BE49-F238E27FC236}">
                <a16:creationId xmlns:a16="http://schemas.microsoft.com/office/drawing/2014/main" id="{66444A62-FF41-4D8E-A2F0-3C3591F585A1}"/>
              </a:ext>
            </a:extLst>
          </p:cNvPr>
          <p:cNvSpPr txBox="1">
            <a:spLocks/>
          </p:cNvSpPr>
          <p:nvPr/>
        </p:nvSpPr>
        <p:spPr>
          <a:xfrm>
            <a:off x="315132" y="2438399"/>
            <a:ext cx="8600268" cy="3665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FF53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533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533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533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720"/>
              </a:spcBef>
              <a:buNone/>
            </a:pPr>
            <a:endParaRPr lang="en-GB" sz="2600" i="1" dirty="0">
              <a:solidFill>
                <a:schemeClr val="tx1">
                  <a:lumMod val="95000"/>
                  <a:lumOff val="5000"/>
                </a:schemeClr>
              </a:solidFill>
              <a:latin typeface="Trebuchet MS" panose="020B0603020202020204" pitchFamily="34" charset="0"/>
            </a:endParaRPr>
          </a:p>
        </p:txBody>
      </p:sp>
      <p:pic>
        <p:nvPicPr>
          <p:cNvPr id="2" name="Picture 1">
            <a:extLst>
              <a:ext uri="{FF2B5EF4-FFF2-40B4-BE49-F238E27FC236}">
                <a16:creationId xmlns:a16="http://schemas.microsoft.com/office/drawing/2014/main" id="{EC871E5B-B542-4242-8B33-5E271AD55F29}"/>
              </a:ext>
            </a:extLst>
          </p:cNvPr>
          <p:cNvPicPr>
            <a:picLocks noChangeAspect="1"/>
          </p:cNvPicPr>
          <p:nvPr/>
        </p:nvPicPr>
        <p:blipFill>
          <a:blip r:embed="rId3"/>
          <a:stretch>
            <a:fillRect/>
          </a:stretch>
        </p:blipFill>
        <p:spPr>
          <a:xfrm rot="16200000">
            <a:off x="2662882" y="1070918"/>
            <a:ext cx="3665837" cy="6400798"/>
          </a:xfrm>
          <a:prstGeom prst="rect">
            <a:avLst/>
          </a:prstGeom>
        </p:spPr>
      </p:pic>
    </p:spTree>
    <p:extLst>
      <p:ext uri="{BB962C8B-B14F-4D97-AF65-F5344CB8AC3E}">
        <p14:creationId xmlns:p14="http://schemas.microsoft.com/office/powerpoint/2010/main" val="2074616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3342</TotalTime>
  <Words>2598</Words>
  <Application>Microsoft Office PowerPoint</Application>
  <PresentationFormat>On-screen Show (4:3)</PresentationFormat>
  <Paragraphs>235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Trebuchet MS</vt:lpstr>
      <vt:lpstr>Office Theme</vt:lpstr>
      <vt:lpstr> Stewardship and Discipleship</vt:lpstr>
      <vt:lpstr>PowerPoint Presentation</vt:lpstr>
      <vt:lpstr>2020 – A different year</vt:lpstr>
      <vt:lpstr>What is our role?</vt:lpstr>
      <vt:lpstr>PowerPoint Presentation</vt:lpstr>
      <vt:lpstr>What should we resist?</vt:lpstr>
      <vt:lpstr>What should we do?</vt:lpstr>
      <vt:lpstr>Questions to discuss</vt:lpstr>
      <vt:lpstr>Mission and Ministry Fund</vt:lpstr>
      <vt:lpstr>From Ian Hardie, the URC Treasurer </vt:lpstr>
      <vt:lpstr>Name of church/pastorate</vt:lpstr>
      <vt:lpstr>Weekly expenditure</vt:lpstr>
      <vt:lpstr>Monthly expenditure</vt:lpstr>
      <vt:lpstr>Income shown weekly</vt:lpstr>
      <vt:lpstr>Income shown monthly</vt:lpstr>
      <vt:lpstr>The challenge</vt:lpstr>
      <vt:lpstr>What might giving look like?</vt:lpstr>
      <vt:lpstr>We should not:</vt:lpstr>
      <vt:lpstr>We should:</vt:lpstr>
      <vt:lpstr>What might giving look like?</vt:lpstr>
      <vt:lpstr>What might giving look like?</vt:lpstr>
      <vt:lpstr>What else do we spend money on?</vt:lpstr>
      <vt:lpstr>Based on what we’ve seen, what should we do now?</vt:lpstr>
      <vt:lpstr>Steps we can all take</vt:lpstr>
      <vt:lpstr>PowerPoint Presentation</vt:lpstr>
      <vt:lpstr> Stewardship and Discipleship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Feasts &amp; Festivals</dc:title>
  <dc:creator>web coordinator@urc</dc:creator>
  <cp:lastModifiedBy>Simon Peters</cp:lastModifiedBy>
  <cp:revision>319</cp:revision>
  <cp:lastPrinted>2020-08-03T08:39:34Z</cp:lastPrinted>
  <dcterms:created xsi:type="dcterms:W3CDTF">2016-07-22T14:01:25Z</dcterms:created>
  <dcterms:modified xsi:type="dcterms:W3CDTF">2021-08-02T10:10:27Z</dcterms:modified>
</cp:coreProperties>
</file>