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6"/>
  </p:notesMasterIdLst>
  <p:sldIdLst>
    <p:sldId id="256" r:id="rId2"/>
    <p:sldId id="281" r:id="rId3"/>
    <p:sldId id="258" r:id="rId4"/>
    <p:sldId id="259" r:id="rId5"/>
    <p:sldId id="260" r:id="rId6"/>
    <p:sldId id="261" r:id="rId7"/>
    <p:sldId id="262" r:id="rId8"/>
    <p:sldId id="263" r:id="rId9"/>
    <p:sldId id="286" r:id="rId10"/>
    <p:sldId id="267" r:id="rId11"/>
    <p:sldId id="265" r:id="rId12"/>
    <p:sldId id="272" r:id="rId13"/>
    <p:sldId id="273" r:id="rId14"/>
    <p:sldId id="269" r:id="rId15"/>
    <p:sldId id="271" r:id="rId16"/>
    <p:sldId id="268" r:id="rId17"/>
    <p:sldId id="274" r:id="rId18"/>
    <p:sldId id="275" r:id="rId19"/>
    <p:sldId id="276" r:id="rId20"/>
    <p:sldId id="280" r:id="rId21"/>
    <p:sldId id="284" r:id="rId22"/>
    <p:sldId id="278" r:id="rId23"/>
    <p:sldId id="282" r:id="rId24"/>
    <p:sldId id="290"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65"/>
  </p:normalViewPr>
  <p:slideViewPr>
    <p:cSldViewPr snapToGrid="0">
      <p:cViewPr varScale="1">
        <p:scale>
          <a:sx n="107" d="100"/>
          <a:sy n="107" d="100"/>
        </p:scale>
        <p:origin x="736"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2439968-09E8-7549-8F88-7FF8555175F9}" type="datetimeFigureOut">
              <a:rPr lang="en-US" smtClean="0"/>
              <a:t>5/13/22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750BA4C-D8E4-EA4E-8222-B53EB63229C7}" type="slidenum">
              <a:rPr lang="en-US" smtClean="0"/>
              <a:t>‹#›</a:t>
            </a:fld>
            <a:endParaRPr lang="en-US" dirty="0"/>
          </a:p>
        </p:txBody>
      </p:sp>
    </p:spTree>
    <p:extLst>
      <p:ext uri="{BB962C8B-B14F-4D97-AF65-F5344CB8AC3E}">
        <p14:creationId xmlns:p14="http://schemas.microsoft.com/office/powerpoint/2010/main" val="54484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50BA4C-D8E4-EA4E-8222-B53EB63229C7}" type="slidenum">
              <a:rPr lang="en-US" smtClean="0"/>
              <a:t>2</a:t>
            </a:fld>
            <a:endParaRPr lang="en-US"/>
          </a:p>
        </p:txBody>
      </p:sp>
    </p:spTree>
    <p:extLst>
      <p:ext uri="{BB962C8B-B14F-4D97-AF65-F5344CB8AC3E}">
        <p14:creationId xmlns:p14="http://schemas.microsoft.com/office/powerpoint/2010/main" val="13475329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solidFill>
                  <a:srgbClr val="222222"/>
                </a:solidFill>
                <a:latin typeface="Calibri" panose="020F0502020204030204" pitchFamily="34" charset="0"/>
                <a:ea typeface="Times New Roman" panose="02020603050405020304" pitchFamily="18" charset="0"/>
                <a:cs typeface="Calibri" panose="020F0502020204030204" pitchFamily="34" charset="0"/>
              </a:rPr>
              <a:t>Rev. Ibrahim in  Aleppo and Refugee schools. </a:t>
            </a:r>
          </a:p>
          <a:p>
            <a:endParaRPr lang="en-US" dirty="0"/>
          </a:p>
        </p:txBody>
      </p:sp>
      <p:sp>
        <p:nvSpPr>
          <p:cNvPr id="4" name="Slide Number Placeholder 3"/>
          <p:cNvSpPr>
            <a:spLocks noGrp="1"/>
          </p:cNvSpPr>
          <p:nvPr>
            <p:ph type="sldNum" sz="quarter" idx="10"/>
          </p:nvPr>
        </p:nvSpPr>
        <p:spPr/>
        <p:txBody>
          <a:bodyPr/>
          <a:lstStyle/>
          <a:p>
            <a:fld id="{741F1B6E-EBBA-49A8-9373-46CCA9FAB051}" type="slidenum">
              <a:rPr lang="en-US" smtClean="0"/>
              <a:t>23</a:t>
            </a:fld>
            <a:endParaRPr lang="en-US" dirty="0"/>
          </a:p>
        </p:txBody>
      </p:sp>
    </p:spTree>
    <p:extLst>
      <p:ext uri="{BB962C8B-B14F-4D97-AF65-F5344CB8AC3E}">
        <p14:creationId xmlns:p14="http://schemas.microsoft.com/office/powerpoint/2010/main" val="22373221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pPr>
            <a:r>
              <a:rPr lang="en-US" sz="1200" b="1">
                <a:solidFill>
                  <a:srgbClr val="222222"/>
                </a:solidFill>
                <a:latin typeface="Calibri" panose="020F0502020204030204" pitchFamily="34" charset="0"/>
                <a:ea typeface="Times New Roman" panose="02020603050405020304" pitchFamily="18" charset="0"/>
                <a:cs typeface="Calibri" panose="020F0502020204030204" pitchFamily="34" charset="0"/>
              </a:rPr>
              <a:t> </a:t>
            </a:r>
            <a:endParaRPr lang="en-US" sz="1200" b="1"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endParaRPr lang="en-US" sz="1200" b="1" dirty="0">
              <a:solidFill>
                <a:srgbClr val="222222"/>
              </a:solidFill>
              <a:latin typeface="Calibri" panose="020F0502020204030204" pitchFamily="34" charset="0"/>
              <a:ea typeface="Times New Roman" panose="02020603050405020304" pitchFamily="18" charset="0"/>
              <a:cs typeface="Calibri" panose="020F0502020204030204" pitchFamily="34" charset="0"/>
            </a:endParaRPr>
          </a:p>
          <a:p>
            <a:pPr>
              <a:lnSpc>
                <a:spcPct val="107000"/>
              </a:lnSpc>
            </a:pPr>
            <a:endParaRPr lang="en-US" sz="1200" b="1" dirty="0">
              <a:solidFill>
                <a:srgbClr val="222222"/>
              </a:solidFill>
              <a:latin typeface="Calibri" panose="020F0502020204030204" pitchFamily="34" charset="0"/>
              <a:ea typeface="Times New Roman" panose="02020603050405020304" pitchFamily="18" charset="0"/>
              <a:cs typeface="Calibri" panose="020F0502020204030204" pitchFamily="34" charset="0"/>
            </a:endParaRPr>
          </a:p>
          <a:p>
            <a:endParaRPr lang="en-US" dirty="0"/>
          </a:p>
        </p:txBody>
      </p:sp>
      <p:sp>
        <p:nvSpPr>
          <p:cNvPr id="4" name="Slide Number Placeholder 3"/>
          <p:cNvSpPr>
            <a:spLocks noGrp="1"/>
          </p:cNvSpPr>
          <p:nvPr>
            <p:ph type="sldNum" sz="quarter" idx="10"/>
          </p:nvPr>
        </p:nvSpPr>
        <p:spPr/>
        <p:txBody>
          <a:bodyPr/>
          <a:lstStyle/>
          <a:p>
            <a:fld id="{0750BA4C-D8E4-EA4E-8222-B53EB63229C7}" type="slidenum">
              <a:rPr lang="en-US" smtClean="0"/>
              <a:t>24</a:t>
            </a:fld>
            <a:endParaRPr lang="en-US" dirty="0"/>
          </a:p>
        </p:txBody>
      </p:sp>
    </p:spTree>
    <p:extLst>
      <p:ext uri="{BB962C8B-B14F-4D97-AF65-F5344CB8AC3E}">
        <p14:creationId xmlns:p14="http://schemas.microsoft.com/office/powerpoint/2010/main" val="41326938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01F9D6D-E118-4DF9-A753-7E27750C8AD7}" type="datetimeFigureOut">
              <a:rPr lang="en-US" smtClean="0"/>
              <a:t>5/13/22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10CA6EA-B585-4484-9759-BBAC51CB3818}" type="slidenum">
              <a:rPr lang="en-US" smtClean="0"/>
              <a:t>‹#›</a:t>
            </a:fld>
            <a:endParaRPr lang="en-US" dirty="0"/>
          </a:p>
        </p:txBody>
      </p:sp>
    </p:spTree>
    <p:extLst>
      <p:ext uri="{BB962C8B-B14F-4D97-AF65-F5344CB8AC3E}">
        <p14:creationId xmlns:p14="http://schemas.microsoft.com/office/powerpoint/2010/main" val="2652012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01F9D6D-E118-4DF9-A753-7E27750C8AD7}" type="datetimeFigureOut">
              <a:rPr lang="en-US" smtClean="0"/>
              <a:t>5/13/22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10CA6EA-B585-4484-9759-BBAC51CB3818}" type="slidenum">
              <a:rPr lang="en-US" smtClean="0"/>
              <a:t>‹#›</a:t>
            </a:fld>
            <a:endParaRPr lang="en-US" dirty="0"/>
          </a:p>
        </p:txBody>
      </p:sp>
    </p:spTree>
    <p:extLst>
      <p:ext uri="{BB962C8B-B14F-4D97-AF65-F5344CB8AC3E}">
        <p14:creationId xmlns:p14="http://schemas.microsoft.com/office/powerpoint/2010/main" val="16673779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01F9D6D-E118-4DF9-A753-7E27750C8AD7}" type="datetimeFigureOut">
              <a:rPr lang="en-US" smtClean="0"/>
              <a:t>5/13/22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10CA6EA-B585-4484-9759-BBAC51CB3818}" type="slidenum">
              <a:rPr lang="en-US" smtClean="0"/>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8198361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01F9D6D-E118-4DF9-A753-7E27750C8AD7}" type="datetimeFigureOut">
              <a:rPr lang="en-US" smtClean="0"/>
              <a:t>5/13/22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10CA6EA-B585-4484-9759-BBAC51CB3818}" type="slidenum">
              <a:rPr lang="en-US" smtClean="0"/>
              <a:t>‹#›</a:t>
            </a:fld>
            <a:endParaRPr lang="en-US" dirty="0"/>
          </a:p>
        </p:txBody>
      </p:sp>
    </p:spTree>
    <p:extLst>
      <p:ext uri="{BB962C8B-B14F-4D97-AF65-F5344CB8AC3E}">
        <p14:creationId xmlns:p14="http://schemas.microsoft.com/office/powerpoint/2010/main" val="23384695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01F9D6D-E118-4DF9-A753-7E27750C8AD7}" type="datetimeFigureOut">
              <a:rPr lang="en-US" smtClean="0"/>
              <a:t>5/13/22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10CA6EA-B585-4484-9759-BBAC51CB3818}" type="slidenum">
              <a:rPr lang="en-US" smtClean="0"/>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10345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01F9D6D-E118-4DF9-A753-7E27750C8AD7}" type="datetimeFigureOut">
              <a:rPr lang="en-US" smtClean="0"/>
              <a:t>5/13/22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10CA6EA-B585-4484-9759-BBAC51CB3818}" type="slidenum">
              <a:rPr lang="en-US" smtClean="0"/>
              <a:t>‹#›</a:t>
            </a:fld>
            <a:endParaRPr lang="en-US" dirty="0"/>
          </a:p>
        </p:txBody>
      </p:sp>
    </p:spTree>
    <p:extLst>
      <p:ext uri="{BB962C8B-B14F-4D97-AF65-F5344CB8AC3E}">
        <p14:creationId xmlns:p14="http://schemas.microsoft.com/office/powerpoint/2010/main" val="42052371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01F9D6D-E118-4DF9-A753-7E27750C8AD7}" type="datetimeFigureOut">
              <a:rPr lang="en-US" smtClean="0"/>
              <a:t>5/13/22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10CA6EA-B585-4484-9759-BBAC51CB3818}" type="slidenum">
              <a:rPr lang="en-US" smtClean="0"/>
              <a:t>‹#›</a:t>
            </a:fld>
            <a:endParaRPr lang="en-US" dirty="0"/>
          </a:p>
        </p:txBody>
      </p:sp>
    </p:spTree>
    <p:extLst>
      <p:ext uri="{BB962C8B-B14F-4D97-AF65-F5344CB8AC3E}">
        <p14:creationId xmlns:p14="http://schemas.microsoft.com/office/powerpoint/2010/main" val="26723116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01F9D6D-E118-4DF9-A753-7E27750C8AD7}" type="datetimeFigureOut">
              <a:rPr lang="en-US" smtClean="0"/>
              <a:t>5/13/22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10CA6EA-B585-4484-9759-BBAC51CB3818}" type="slidenum">
              <a:rPr lang="en-US" smtClean="0"/>
              <a:t>‹#›</a:t>
            </a:fld>
            <a:endParaRPr lang="en-US" dirty="0"/>
          </a:p>
        </p:txBody>
      </p:sp>
    </p:spTree>
    <p:extLst>
      <p:ext uri="{BB962C8B-B14F-4D97-AF65-F5344CB8AC3E}">
        <p14:creationId xmlns:p14="http://schemas.microsoft.com/office/powerpoint/2010/main" val="2631223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01F9D6D-E118-4DF9-A753-7E27750C8AD7}" type="datetimeFigureOut">
              <a:rPr lang="en-US" smtClean="0"/>
              <a:t>5/13/22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10CA6EA-B585-4484-9759-BBAC51CB3818}" type="slidenum">
              <a:rPr lang="en-US" smtClean="0"/>
              <a:t>‹#›</a:t>
            </a:fld>
            <a:endParaRPr lang="en-US" dirty="0"/>
          </a:p>
        </p:txBody>
      </p:sp>
    </p:spTree>
    <p:extLst>
      <p:ext uri="{BB962C8B-B14F-4D97-AF65-F5344CB8AC3E}">
        <p14:creationId xmlns:p14="http://schemas.microsoft.com/office/powerpoint/2010/main" val="11493426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01F9D6D-E118-4DF9-A753-7E27750C8AD7}" type="datetimeFigureOut">
              <a:rPr lang="en-US" smtClean="0"/>
              <a:t>5/13/22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10CA6EA-B585-4484-9759-BBAC51CB3818}" type="slidenum">
              <a:rPr lang="en-US" smtClean="0"/>
              <a:t>‹#›</a:t>
            </a:fld>
            <a:endParaRPr lang="en-US" dirty="0"/>
          </a:p>
        </p:txBody>
      </p:sp>
    </p:spTree>
    <p:extLst>
      <p:ext uri="{BB962C8B-B14F-4D97-AF65-F5344CB8AC3E}">
        <p14:creationId xmlns:p14="http://schemas.microsoft.com/office/powerpoint/2010/main" val="26367763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01F9D6D-E118-4DF9-A753-7E27750C8AD7}" type="datetimeFigureOut">
              <a:rPr lang="en-US" smtClean="0"/>
              <a:t>5/13/22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10CA6EA-B585-4484-9759-BBAC51CB3818}" type="slidenum">
              <a:rPr lang="en-US" smtClean="0"/>
              <a:t>‹#›</a:t>
            </a:fld>
            <a:endParaRPr lang="en-US" dirty="0"/>
          </a:p>
        </p:txBody>
      </p:sp>
    </p:spTree>
    <p:extLst>
      <p:ext uri="{BB962C8B-B14F-4D97-AF65-F5344CB8AC3E}">
        <p14:creationId xmlns:p14="http://schemas.microsoft.com/office/powerpoint/2010/main" val="10537010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01F9D6D-E118-4DF9-A753-7E27750C8AD7}" type="datetimeFigureOut">
              <a:rPr lang="en-US" smtClean="0"/>
              <a:t>5/13/22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F10CA6EA-B585-4484-9759-BBAC51CB3818}" type="slidenum">
              <a:rPr lang="en-US" smtClean="0"/>
              <a:t>‹#›</a:t>
            </a:fld>
            <a:endParaRPr lang="en-US" dirty="0"/>
          </a:p>
        </p:txBody>
      </p:sp>
    </p:spTree>
    <p:extLst>
      <p:ext uri="{BB962C8B-B14F-4D97-AF65-F5344CB8AC3E}">
        <p14:creationId xmlns:p14="http://schemas.microsoft.com/office/powerpoint/2010/main" val="37735717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01F9D6D-E118-4DF9-A753-7E27750C8AD7}" type="datetimeFigureOut">
              <a:rPr lang="en-US" smtClean="0"/>
              <a:t>5/13/22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F10CA6EA-B585-4484-9759-BBAC51CB3818}" type="slidenum">
              <a:rPr lang="en-US" smtClean="0"/>
              <a:t>‹#›</a:t>
            </a:fld>
            <a:endParaRPr lang="en-US" dirty="0"/>
          </a:p>
        </p:txBody>
      </p:sp>
    </p:spTree>
    <p:extLst>
      <p:ext uri="{BB962C8B-B14F-4D97-AF65-F5344CB8AC3E}">
        <p14:creationId xmlns:p14="http://schemas.microsoft.com/office/powerpoint/2010/main" val="26016965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1F9D6D-E118-4DF9-A753-7E27750C8AD7}" type="datetimeFigureOut">
              <a:rPr lang="en-US" smtClean="0"/>
              <a:t>5/13/22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F10CA6EA-B585-4484-9759-BBAC51CB3818}" type="slidenum">
              <a:rPr lang="en-US" smtClean="0"/>
              <a:t>‹#›</a:t>
            </a:fld>
            <a:endParaRPr lang="en-US" dirty="0"/>
          </a:p>
        </p:txBody>
      </p:sp>
    </p:spTree>
    <p:extLst>
      <p:ext uri="{BB962C8B-B14F-4D97-AF65-F5344CB8AC3E}">
        <p14:creationId xmlns:p14="http://schemas.microsoft.com/office/powerpoint/2010/main" val="5249588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01F9D6D-E118-4DF9-A753-7E27750C8AD7}" type="datetimeFigureOut">
              <a:rPr lang="en-US" smtClean="0"/>
              <a:t>5/13/22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10CA6EA-B585-4484-9759-BBAC51CB3818}" type="slidenum">
              <a:rPr lang="en-US" smtClean="0"/>
              <a:t>‹#›</a:t>
            </a:fld>
            <a:endParaRPr lang="en-US" dirty="0"/>
          </a:p>
        </p:txBody>
      </p:sp>
    </p:spTree>
    <p:extLst>
      <p:ext uri="{BB962C8B-B14F-4D97-AF65-F5344CB8AC3E}">
        <p14:creationId xmlns:p14="http://schemas.microsoft.com/office/powerpoint/2010/main" val="12201336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F01F9D6D-E118-4DF9-A753-7E27750C8AD7}" type="datetimeFigureOut">
              <a:rPr lang="en-US" smtClean="0"/>
              <a:t>5/13/22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10CA6EA-B585-4484-9759-BBAC51CB3818}" type="slidenum">
              <a:rPr lang="en-US" smtClean="0"/>
              <a:t>‹#›</a:t>
            </a:fld>
            <a:endParaRPr lang="en-US" dirty="0"/>
          </a:p>
        </p:txBody>
      </p:sp>
    </p:spTree>
    <p:extLst>
      <p:ext uri="{BB962C8B-B14F-4D97-AF65-F5344CB8AC3E}">
        <p14:creationId xmlns:p14="http://schemas.microsoft.com/office/powerpoint/2010/main" val="17300733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01F9D6D-E118-4DF9-A753-7E27750C8AD7}" type="datetimeFigureOut">
              <a:rPr lang="en-US" smtClean="0"/>
              <a:t>5/13/22</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F10CA6EA-B585-4484-9759-BBAC51CB3818}" type="slidenum">
              <a:rPr lang="en-US" smtClean="0"/>
              <a:t>‹#›</a:t>
            </a:fld>
            <a:endParaRPr lang="en-US" dirty="0"/>
          </a:p>
        </p:txBody>
      </p:sp>
    </p:spTree>
    <p:extLst>
      <p:ext uri="{BB962C8B-B14F-4D97-AF65-F5344CB8AC3E}">
        <p14:creationId xmlns:p14="http://schemas.microsoft.com/office/powerpoint/2010/main" val="3893321030"/>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 id="2147483698" r:id="rId14"/>
    <p:sldLayoutId id="2147483699" r:id="rId15"/>
    <p:sldLayoutId id="2147483700"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jp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fontScale="90000"/>
          </a:bodyPr>
          <a:lstStyle/>
          <a:p>
            <a:pPr algn="ctr"/>
            <a:r>
              <a:rPr lang="en-US" b="1" dirty="0"/>
              <a:t>Jubilee a time of celebrating Hospitality</a:t>
            </a:r>
          </a:p>
        </p:txBody>
      </p:sp>
      <p:sp>
        <p:nvSpPr>
          <p:cNvPr id="3" name="Subtitle 2"/>
          <p:cNvSpPr>
            <a:spLocks noGrp="1"/>
          </p:cNvSpPr>
          <p:nvPr>
            <p:ph type="subTitle" idx="1"/>
          </p:nvPr>
        </p:nvSpPr>
        <p:spPr/>
        <p:txBody>
          <a:bodyPr>
            <a:normAutofit/>
          </a:bodyPr>
          <a:lstStyle/>
          <a:p>
            <a:pPr algn="ctr"/>
            <a:r>
              <a:rPr lang="en-US" sz="5400" dirty="0">
                <a:solidFill>
                  <a:schemeClr val="tx1"/>
                </a:solidFill>
              </a:rPr>
              <a:t>URC 50 Anniversary</a:t>
            </a:r>
          </a:p>
        </p:txBody>
      </p:sp>
    </p:spTree>
    <p:extLst>
      <p:ext uri="{BB962C8B-B14F-4D97-AF65-F5344CB8AC3E}">
        <p14:creationId xmlns:p14="http://schemas.microsoft.com/office/powerpoint/2010/main" val="31455035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Henry Neumann,  says</a:t>
            </a:r>
          </a:p>
        </p:txBody>
      </p:sp>
      <p:sp>
        <p:nvSpPr>
          <p:cNvPr id="3" name="Content Placeholder 2"/>
          <p:cNvSpPr>
            <a:spLocks noGrp="1"/>
          </p:cNvSpPr>
          <p:nvPr>
            <p:ph idx="1"/>
          </p:nvPr>
        </p:nvSpPr>
        <p:spPr>
          <a:xfrm>
            <a:off x="677334" y="1104405"/>
            <a:ext cx="8596668" cy="4936957"/>
          </a:xfrm>
        </p:spPr>
        <p:txBody>
          <a:bodyPr>
            <a:noAutofit/>
          </a:bodyPr>
          <a:lstStyle/>
          <a:p>
            <a:pPr marL="0" indent="0">
              <a:buNone/>
            </a:pPr>
            <a:endParaRPr lang="en-US" sz="4000" b="1" i="1" dirty="0"/>
          </a:p>
          <a:p>
            <a:pPr marL="0" indent="0">
              <a:buNone/>
            </a:pPr>
            <a:r>
              <a:rPr lang="en-US" sz="4000" b="1" i="1" dirty="0"/>
              <a:t>Hospitality is a fundamental attitude towards our fellow human beings, it means to create a free space where the stranger can enter and become a friend instead of an enemy. </a:t>
            </a:r>
            <a:endParaRPr lang="en-US" sz="4000" dirty="0"/>
          </a:p>
          <a:p>
            <a:endParaRPr lang="en-US" sz="5400" dirty="0"/>
          </a:p>
        </p:txBody>
      </p:sp>
    </p:spTree>
    <p:extLst>
      <p:ext uri="{BB962C8B-B14F-4D97-AF65-F5344CB8AC3E}">
        <p14:creationId xmlns:p14="http://schemas.microsoft.com/office/powerpoint/2010/main" val="32168422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latin typeface="Aharoni" panose="02010803020104030203" pitchFamily="2" charset="-79"/>
                <a:cs typeface="Aharoni" panose="02010803020104030203" pitchFamily="2" charset="-79"/>
              </a:rPr>
              <a:t>The Good Samaritan Story</a:t>
            </a:r>
          </a:p>
        </p:txBody>
      </p:sp>
      <p:sp>
        <p:nvSpPr>
          <p:cNvPr id="3" name="Content Placeholder 2"/>
          <p:cNvSpPr>
            <a:spLocks noGrp="1"/>
          </p:cNvSpPr>
          <p:nvPr>
            <p:ph idx="1"/>
          </p:nvPr>
        </p:nvSpPr>
        <p:spPr>
          <a:xfrm>
            <a:off x="677334" y="1448791"/>
            <a:ext cx="8596668" cy="4592572"/>
          </a:xfrm>
        </p:spPr>
        <p:txBody>
          <a:bodyPr>
            <a:normAutofit fontScale="92500" lnSpcReduction="20000"/>
          </a:bodyPr>
          <a:lstStyle/>
          <a:p>
            <a:pPr marL="0" indent="0">
              <a:buNone/>
            </a:pPr>
            <a:endParaRPr lang="en-US" dirty="0"/>
          </a:p>
          <a:p>
            <a:pPr marL="0" indent="0">
              <a:buNone/>
            </a:pPr>
            <a:endParaRPr lang="en-US" dirty="0"/>
          </a:p>
          <a:p>
            <a:pPr marL="0" indent="0">
              <a:buNone/>
            </a:pPr>
            <a:r>
              <a:rPr lang="en-US" sz="5400" b="1" dirty="0">
                <a:latin typeface="Aharoni" panose="02010803020104030203" pitchFamily="2" charset="-79"/>
                <a:cs typeface="Aharoni" panose="02010803020104030203" pitchFamily="2" charset="-79"/>
              </a:rPr>
              <a:t>The Samaritan was the hospitable one, while the Priest and the Levite were far from Hospitality. Those who should have been hospitable missed the point</a:t>
            </a:r>
          </a:p>
          <a:p>
            <a:pPr marL="0" indent="0">
              <a:buNone/>
            </a:pPr>
            <a:endParaRPr lang="en-US" dirty="0">
              <a:latin typeface="Aharoni" panose="02010803020104030203" pitchFamily="2" charset="-79"/>
              <a:cs typeface="Aharoni" panose="02010803020104030203" pitchFamily="2" charset="-79"/>
            </a:endParaRPr>
          </a:p>
        </p:txBody>
      </p:sp>
    </p:spTree>
    <p:extLst>
      <p:ext uri="{BB962C8B-B14F-4D97-AF65-F5344CB8AC3E}">
        <p14:creationId xmlns:p14="http://schemas.microsoft.com/office/powerpoint/2010/main" val="5236629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haroni" panose="02010803020104030203" pitchFamily="2" charset="-79"/>
                <a:cs typeface="Aharoni" panose="02010803020104030203" pitchFamily="2" charset="-79"/>
              </a:rPr>
              <a:t>Mary and Martha Story</a:t>
            </a:r>
          </a:p>
        </p:txBody>
      </p:sp>
      <p:sp>
        <p:nvSpPr>
          <p:cNvPr id="3" name="Content Placeholder 2"/>
          <p:cNvSpPr>
            <a:spLocks noGrp="1"/>
          </p:cNvSpPr>
          <p:nvPr>
            <p:ph idx="1"/>
          </p:nvPr>
        </p:nvSpPr>
        <p:spPr/>
        <p:txBody>
          <a:bodyPr>
            <a:normAutofit fontScale="77500" lnSpcReduction="20000"/>
          </a:bodyPr>
          <a:lstStyle/>
          <a:p>
            <a:endParaRPr lang="en-US" dirty="0"/>
          </a:p>
          <a:p>
            <a:pPr marL="0" indent="0">
              <a:buNone/>
            </a:pPr>
            <a:r>
              <a:rPr lang="en-US" sz="4800" b="1" dirty="0">
                <a:latin typeface="Aharoni" panose="02010803020104030203" pitchFamily="2" charset="-79"/>
                <a:cs typeface="Aharoni" panose="02010803020104030203" pitchFamily="2" charset="-79"/>
              </a:rPr>
              <a:t>Martha represents the real hospitable person.  Martha symbolizes the model of hospitality</a:t>
            </a:r>
          </a:p>
          <a:p>
            <a:endParaRPr lang="en-US" sz="4800" b="1" dirty="0">
              <a:latin typeface="Aharoni" panose="02010803020104030203" pitchFamily="2" charset="-79"/>
              <a:cs typeface="Aharoni" panose="02010803020104030203" pitchFamily="2" charset="-79"/>
            </a:endParaRPr>
          </a:p>
          <a:p>
            <a:pPr marL="0" indent="0">
              <a:buNone/>
            </a:pPr>
            <a:r>
              <a:rPr lang="en-US" sz="4800" b="1" dirty="0">
                <a:latin typeface="Aharoni" panose="02010803020104030203" pitchFamily="2" charset="-79"/>
                <a:cs typeface="Aharoni" panose="02010803020104030203" pitchFamily="2" charset="-79"/>
              </a:rPr>
              <a:t>Jesus did not appreciate all this Hospitality</a:t>
            </a:r>
          </a:p>
        </p:txBody>
      </p:sp>
    </p:spTree>
    <p:extLst>
      <p:ext uri="{BB962C8B-B14F-4D97-AF65-F5344CB8AC3E}">
        <p14:creationId xmlns:p14="http://schemas.microsoft.com/office/powerpoint/2010/main" val="27649617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en-US" sz="6000" b="1" dirty="0"/>
              <a:t>Hospitality is not mere action, But rather with what spirit we do hospitality, affects the impact of hospitality.</a:t>
            </a:r>
          </a:p>
        </p:txBody>
      </p:sp>
    </p:spTree>
    <p:extLst>
      <p:ext uri="{BB962C8B-B14F-4D97-AF65-F5344CB8AC3E}">
        <p14:creationId xmlns:p14="http://schemas.microsoft.com/office/powerpoint/2010/main" val="4991056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92500"/>
          </a:bodyPr>
          <a:lstStyle/>
          <a:p>
            <a:pPr marL="0" indent="0" algn="ctr">
              <a:buNone/>
            </a:pPr>
            <a:r>
              <a:rPr lang="en-US" sz="6600" b="1" dirty="0">
                <a:latin typeface="Aharoni" panose="02010803020104030203" pitchFamily="2" charset="-79"/>
                <a:cs typeface="Aharoni" panose="02010803020104030203" pitchFamily="2" charset="-79"/>
              </a:rPr>
              <a:t>When we get in this new free space we are changed, the helped and the helper</a:t>
            </a:r>
          </a:p>
        </p:txBody>
      </p:sp>
    </p:spTree>
    <p:extLst>
      <p:ext uri="{BB962C8B-B14F-4D97-AF65-F5344CB8AC3E}">
        <p14:creationId xmlns:p14="http://schemas.microsoft.com/office/powerpoint/2010/main" val="25068135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92500"/>
          </a:bodyPr>
          <a:lstStyle/>
          <a:p>
            <a:pPr marL="0" indent="0">
              <a:buNone/>
            </a:pPr>
            <a:r>
              <a:rPr lang="en-US" sz="7200" b="1" dirty="0">
                <a:latin typeface="Aharoni" panose="02010803020104030203" pitchFamily="2" charset="-79"/>
                <a:cs typeface="Aharoni" panose="02010803020104030203" pitchFamily="2" charset="-79"/>
              </a:rPr>
              <a:t>Hospitality is to take the risk in stepping into a new space</a:t>
            </a:r>
          </a:p>
        </p:txBody>
      </p:sp>
    </p:spTree>
    <p:extLst>
      <p:ext uri="{BB962C8B-B14F-4D97-AF65-F5344CB8AC3E}">
        <p14:creationId xmlns:p14="http://schemas.microsoft.com/office/powerpoint/2010/main" val="17803293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85000" lnSpcReduction="10000"/>
          </a:bodyPr>
          <a:lstStyle/>
          <a:p>
            <a:pPr marL="0" indent="0">
              <a:buNone/>
            </a:pPr>
            <a:r>
              <a:rPr lang="en-US" sz="6000" b="1" dirty="0">
                <a:latin typeface="Aharoni" panose="02010803020104030203" pitchFamily="2" charset="-79"/>
                <a:cs typeface="Aharoni" panose="02010803020104030203" pitchFamily="2" charset="-79"/>
              </a:rPr>
              <a:t>Hospitality is not to change people but to offer them space where change can take place; spiritual growth and transformation</a:t>
            </a:r>
            <a:endParaRPr lang="en-US" sz="6000" dirty="0">
              <a:latin typeface="Aharoni" panose="02010803020104030203" pitchFamily="2" charset="-79"/>
              <a:cs typeface="Aharoni" panose="02010803020104030203" pitchFamily="2" charset="-79"/>
            </a:endParaRPr>
          </a:p>
        </p:txBody>
      </p:sp>
    </p:spTree>
    <p:extLst>
      <p:ext uri="{BB962C8B-B14F-4D97-AF65-F5344CB8AC3E}">
        <p14:creationId xmlns:p14="http://schemas.microsoft.com/office/powerpoint/2010/main" val="32144757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5" y="1876301"/>
            <a:ext cx="8596668" cy="2651147"/>
          </a:xfrm>
        </p:spPr>
        <p:txBody>
          <a:bodyPr>
            <a:normAutofit/>
          </a:bodyPr>
          <a:lstStyle/>
          <a:p>
            <a:pPr algn="ctr"/>
            <a:r>
              <a:rPr lang="en-US" sz="5400" b="1" dirty="0">
                <a:solidFill>
                  <a:schemeClr val="tx1"/>
                </a:solidFill>
                <a:latin typeface="Aharoni" panose="02010803020104030203" pitchFamily="2" charset="-79"/>
                <a:cs typeface="Aharoni" panose="02010803020104030203" pitchFamily="2" charset="-79"/>
              </a:rPr>
              <a:t>Hospitality is not an act of pity but is rooted in our faith</a:t>
            </a:r>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1289642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213756"/>
            <a:ext cx="10515600" cy="4348719"/>
          </a:xfrm>
        </p:spPr>
        <p:txBody>
          <a:bodyPr>
            <a:noAutofit/>
          </a:bodyPr>
          <a:lstStyle/>
          <a:p>
            <a:pPr algn="ctr"/>
            <a:r>
              <a:rPr lang="en-US" sz="6000" b="1" dirty="0">
                <a:solidFill>
                  <a:schemeClr val="tx1"/>
                </a:solidFill>
                <a:latin typeface="Aharoni" panose="02010803020104030203" pitchFamily="2" charset="-79"/>
                <a:cs typeface="Aharoni" panose="02010803020104030203" pitchFamily="2" charset="-79"/>
              </a:rPr>
              <a:t>It is not a troubled experience but an experience where we ask our lord what do you need from us and how do you want us to live our faith?</a:t>
            </a:r>
          </a:p>
        </p:txBody>
      </p:sp>
    </p:spTree>
    <p:extLst>
      <p:ext uri="{BB962C8B-B14F-4D97-AF65-F5344CB8AC3E}">
        <p14:creationId xmlns:p14="http://schemas.microsoft.com/office/powerpoint/2010/main" val="26334103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lnSpcReduction="10000"/>
          </a:bodyPr>
          <a:lstStyle/>
          <a:p>
            <a:pPr marL="0" indent="0" algn="ctr">
              <a:buNone/>
            </a:pPr>
            <a:r>
              <a:rPr lang="en-US" sz="6600" b="1" dirty="0">
                <a:latin typeface="Aharoni" panose="02010803020104030203" pitchFamily="2" charset="-79"/>
                <a:cs typeface="Aharoni" panose="02010803020104030203" pitchFamily="2" charset="-79"/>
              </a:rPr>
              <a:t>Hospitality is one way to cure the world from radical exclusive attitudes</a:t>
            </a:r>
          </a:p>
        </p:txBody>
      </p:sp>
    </p:spTree>
    <p:extLst>
      <p:ext uri="{BB962C8B-B14F-4D97-AF65-F5344CB8AC3E}">
        <p14:creationId xmlns:p14="http://schemas.microsoft.com/office/powerpoint/2010/main" val="1949356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677333" y="644892"/>
            <a:ext cx="10045209" cy="1285507"/>
          </a:xfrm>
        </p:spPr>
        <p:txBody>
          <a:bodyPr>
            <a:normAutofit fontScale="90000"/>
          </a:bodyPr>
          <a:lstStyle/>
          <a:p>
            <a:r>
              <a:rPr lang="en-US" dirty="0"/>
              <a:t>HHh                           </a:t>
            </a:r>
            <a:r>
              <a:rPr lang="en-US" sz="8000" b="1" dirty="0"/>
              <a:t>Hospitality</a:t>
            </a:r>
          </a:p>
        </p:txBody>
      </p:sp>
      <p:pic>
        <p:nvPicPr>
          <p:cNvPr id="1026" name="Picture 2" descr="https://media2.picsearch.com/is?SMLuk7Jd0Tn6MdBD7dNfBHdAuio1MVW5ORjwlI--rk4&amp;height=255"/>
          <p:cNvPicPr>
            <a:picLocks noGrp="1" noChangeAspect="1" noChangeArrowheads="1"/>
          </p:cNvPicPr>
          <p:nvPr>
            <p:ph idx="1"/>
          </p:nvPr>
        </p:nvPicPr>
        <p:blipFill>
          <a:blip r:embed="rId3">
            <a:extLst>
              <a:ext uri="{28A0092B-C50C-407E-A947-70E740481C1C}">
                <a14:useLocalDpi xmlns:a14="http://schemas.microsoft.com/office/drawing/2010/main" val="0"/>
              </a:ext>
            </a:extLst>
          </a:blip>
          <a:stretch>
            <a:fillRect/>
          </a:stretch>
        </p:blipFill>
        <p:spPr bwMode="auto">
          <a:xfrm>
            <a:off x="4023452" y="2607184"/>
            <a:ext cx="4330700" cy="3238500"/>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93043"/>
            <a:ext cx="3102462" cy="6567639"/>
          </a:xfrm>
          <a:prstGeom prst="rect">
            <a:avLst/>
          </a:prstGeom>
        </p:spPr>
      </p:pic>
      <p:pic>
        <p:nvPicPr>
          <p:cNvPr id="5" name="Picture 4">
            <a:extLst>
              <a:ext uri="{FF2B5EF4-FFF2-40B4-BE49-F238E27FC236}">
                <a16:creationId xmlns:a16="http://schemas.microsoft.com/office/drawing/2014/main" id="{2DE590B8-3B48-3E4E-945D-0C9A34372F5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104919"/>
            <a:ext cx="3102462" cy="6567639"/>
          </a:xfrm>
          <a:prstGeom prst="rect">
            <a:avLst/>
          </a:prstGeom>
        </p:spPr>
      </p:pic>
    </p:spTree>
    <p:extLst>
      <p:ext uri="{BB962C8B-B14F-4D97-AF65-F5344CB8AC3E}">
        <p14:creationId xmlns:p14="http://schemas.microsoft.com/office/powerpoint/2010/main" val="56235039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With understanding leadership role in terms of hospitality then to be a leader is to</a:t>
            </a:r>
          </a:p>
        </p:txBody>
      </p:sp>
      <p:sp>
        <p:nvSpPr>
          <p:cNvPr id="3" name="Content Placeholder 2"/>
          <p:cNvSpPr>
            <a:spLocks noGrp="1"/>
          </p:cNvSpPr>
          <p:nvPr>
            <p:ph idx="1"/>
          </p:nvPr>
        </p:nvSpPr>
        <p:spPr/>
        <p:txBody>
          <a:bodyPr>
            <a:noAutofit/>
          </a:bodyPr>
          <a:lstStyle/>
          <a:p>
            <a:r>
              <a:rPr lang="en-US" sz="3600" b="1" dirty="0">
                <a:latin typeface="Calibri" panose="020F0502020204030204" pitchFamily="34" charset="0"/>
                <a:cs typeface="Calibri" panose="020F0502020204030204" pitchFamily="34" charset="0"/>
              </a:rPr>
              <a:t>Recognize that we have received the hospitality of Christ and we are living our leadership role in the church due to experiencing this hospitality</a:t>
            </a:r>
          </a:p>
          <a:p>
            <a:r>
              <a:rPr lang="en-US" sz="3600" b="1" dirty="0">
                <a:latin typeface="Calibri" panose="020F0502020204030204" pitchFamily="34" charset="0"/>
                <a:cs typeface="Calibri" panose="020F0502020204030204" pitchFamily="34" charset="0"/>
              </a:rPr>
              <a:t>Being invited ourselves to the table of hospitality, we reflect this hospitality in our paradigm of leadership</a:t>
            </a:r>
          </a:p>
        </p:txBody>
      </p:sp>
    </p:spTree>
    <p:extLst>
      <p:ext uri="{BB962C8B-B14F-4D97-AF65-F5344CB8AC3E}">
        <p14:creationId xmlns:p14="http://schemas.microsoft.com/office/powerpoint/2010/main" val="36967655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1425039"/>
            <a:ext cx="9904021" cy="3124736"/>
          </a:xfrm>
        </p:spPr>
        <p:txBody>
          <a:bodyPr>
            <a:noAutofit/>
          </a:bodyPr>
          <a:lstStyle/>
          <a:p>
            <a:pPr algn="ctr"/>
            <a:r>
              <a:rPr lang="en-US" sz="4400" b="1" dirty="0"/>
              <a:t>We are not the lords of the table or those who invite but we are invited as well and we will always learn from what God offers us around the table. We sit in the circle of the free space to learn anew how to be the church today. </a:t>
            </a:r>
          </a:p>
          <a:p>
            <a:pPr algn="ctr"/>
            <a:endParaRPr lang="en-US" sz="6000" dirty="0"/>
          </a:p>
        </p:txBody>
      </p:sp>
    </p:spTree>
    <p:extLst>
      <p:ext uri="{BB962C8B-B14F-4D97-AF65-F5344CB8AC3E}">
        <p14:creationId xmlns:p14="http://schemas.microsoft.com/office/powerpoint/2010/main" val="1936710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a:t>When we understand leadership as a call to live hospitality :</a:t>
            </a:r>
          </a:p>
        </p:txBody>
      </p:sp>
      <p:sp>
        <p:nvSpPr>
          <p:cNvPr id="4" name="Content Placeholder 3"/>
          <p:cNvSpPr>
            <a:spLocks noGrp="1"/>
          </p:cNvSpPr>
          <p:nvPr>
            <p:ph idx="1"/>
          </p:nvPr>
        </p:nvSpPr>
        <p:spPr/>
        <p:txBody>
          <a:bodyPr>
            <a:normAutofit fontScale="85000" lnSpcReduction="20000"/>
          </a:bodyPr>
          <a:lstStyle/>
          <a:p>
            <a:endParaRPr lang="en-US" dirty="0"/>
          </a:p>
          <a:p>
            <a:r>
              <a:rPr lang="en-US" sz="4400" b="1" dirty="0">
                <a:latin typeface="Calibri" panose="020F0502020204030204" pitchFamily="34" charset="0"/>
                <a:cs typeface="Calibri" panose="020F0502020204030204" pitchFamily="34" charset="0"/>
              </a:rPr>
              <a:t>We are not centered around what we understand things  but open to learn anew how to live our leadership</a:t>
            </a:r>
          </a:p>
          <a:p>
            <a:r>
              <a:rPr lang="en-US" sz="4400" b="1" dirty="0">
                <a:latin typeface="Calibri" panose="020F0502020204030204" pitchFamily="34" charset="0"/>
                <a:cs typeface="Calibri" panose="020F0502020204030204" pitchFamily="34" charset="0"/>
              </a:rPr>
              <a:t>We continually seek change .</a:t>
            </a:r>
          </a:p>
          <a:p>
            <a:r>
              <a:rPr lang="en-US" sz="4400" b="1" dirty="0">
                <a:latin typeface="Calibri" panose="020F0502020204030204" pitchFamily="34" charset="0"/>
                <a:cs typeface="Calibri" panose="020F0502020204030204" pitchFamily="34" charset="0"/>
              </a:rPr>
              <a:t>We become attentive to hear God’s voice in our circumstance as God opens our eyes to new styles of leadership</a:t>
            </a:r>
          </a:p>
          <a:p>
            <a:endParaRPr lang="en-US" sz="4400" b="1" dirty="0">
              <a:latin typeface="Calibri" panose="020F0502020204030204" pitchFamily="34" charset="0"/>
              <a:cs typeface="Calibri" panose="020F0502020204030204" pitchFamily="34" charset="0"/>
            </a:endParaRPr>
          </a:p>
          <a:p>
            <a:endParaRPr lang="en-US" sz="4400" dirty="0"/>
          </a:p>
        </p:txBody>
      </p:sp>
    </p:spTree>
    <p:extLst>
      <p:ext uri="{BB962C8B-B14F-4D97-AF65-F5344CB8AC3E}">
        <p14:creationId xmlns:p14="http://schemas.microsoft.com/office/powerpoint/2010/main" val="8385801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additive="base">
                                        <p:cTn id="7"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anim calcmode="lin" valueType="num">
                                      <p:cBhvr additive="base">
                                        <p:cTn id="13"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anim calcmode="lin" valueType="num">
                                      <p:cBhvr additive="base">
                                        <p:cTn id="19"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As the Presbyterian Church In the Middle  NESSL the war situation opened our eyes to new realities</a:t>
            </a:r>
            <a:br>
              <a:rPr lang="en-US" dirty="0"/>
            </a:br>
            <a:br>
              <a:rPr lang="en-US" dirty="0"/>
            </a:br>
            <a:endParaRPr lang="en-US" dirty="0"/>
          </a:p>
        </p:txBody>
      </p:sp>
      <p:sp>
        <p:nvSpPr>
          <p:cNvPr id="3" name="Content Placeholder 2"/>
          <p:cNvSpPr>
            <a:spLocks noGrp="1"/>
          </p:cNvSpPr>
          <p:nvPr>
            <p:ph idx="1"/>
          </p:nvPr>
        </p:nvSpPr>
        <p:spPr/>
        <p:txBody>
          <a:bodyPr>
            <a:normAutofit fontScale="25000" lnSpcReduction="20000"/>
          </a:bodyPr>
          <a:lstStyle/>
          <a:p>
            <a:r>
              <a:rPr lang="en-US" sz="12600" b="1" dirty="0"/>
              <a:t>The church is called to go outside its walls</a:t>
            </a:r>
          </a:p>
          <a:p>
            <a:endParaRPr lang="en-US" sz="12600" b="1" dirty="0"/>
          </a:p>
          <a:p>
            <a:r>
              <a:rPr lang="en-US" sz="12600" b="1" dirty="0"/>
              <a:t>As leaders we are called to create new spaces of Hospitality  </a:t>
            </a:r>
          </a:p>
          <a:p>
            <a:endParaRPr lang="en-US" sz="12600" b="1" dirty="0"/>
          </a:p>
          <a:p>
            <a:pPr marL="0" marR="0">
              <a:lnSpc>
                <a:spcPct val="107000"/>
              </a:lnSpc>
              <a:spcBef>
                <a:spcPts val="0"/>
              </a:spcBef>
              <a:spcAft>
                <a:spcPts val="0"/>
              </a:spcAft>
            </a:pPr>
            <a:r>
              <a:rPr lang="en-US" sz="14400" b="1" dirty="0">
                <a:solidFill>
                  <a:srgbClr val="222222"/>
                </a:solidFill>
                <a:latin typeface="Calibri" panose="020F0502020204030204" pitchFamily="34" charset="0"/>
                <a:ea typeface="Times New Roman" panose="02020603050405020304" pitchFamily="18" charset="0"/>
                <a:cs typeface="Calibri" panose="020F0502020204030204" pitchFamily="34" charset="0"/>
              </a:rPr>
              <a:t>As leaders we are called for new ways of hospitality</a:t>
            </a:r>
            <a:r>
              <a:rPr lang="en-US" sz="12600" b="1" dirty="0">
                <a:solidFill>
                  <a:srgbClr val="222222"/>
                </a:solidFill>
                <a:latin typeface="Calibri" panose="020F0502020204030204" pitchFamily="34" charset="0"/>
                <a:ea typeface="Times New Roman" panose="02020603050405020304" pitchFamily="18" charset="0"/>
                <a:cs typeface="Calibri" panose="020F0502020204030204" pitchFamily="34" charset="0"/>
              </a:rPr>
              <a:t> </a:t>
            </a:r>
          </a:p>
          <a:p>
            <a:pPr marL="0" marR="0">
              <a:lnSpc>
                <a:spcPct val="107000"/>
              </a:lnSpc>
              <a:spcBef>
                <a:spcPts val="0"/>
              </a:spcBef>
              <a:spcAft>
                <a:spcPts val="0"/>
              </a:spcAft>
            </a:pPr>
            <a:endParaRPr lang="en-US" sz="12600" b="1" dirty="0">
              <a:solidFill>
                <a:srgbClr val="222222"/>
              </a:solidFill>
              <a:latin typeface="Calibri" panose="020F0502020204030204" pitchFamily="34" charset="0"/>
              <a:ea typeface="Times New Roman" panose="02020603050405020304" pitchFamily="18" charset="0"/>
              <a:cs typeface="Calibri" panose="020F0502020204030204" pitchFamily="34" charset="0"/>
            </a:endParaRPr>
          </a:p>
          <a:p>
            <a:pPr marL="0" marR="0">
              <a:lnSpc>
                <a:spcPct val="107000"/>
              </a:lnSpc>
              <a:spcBef>
                <a:spcPts val="0"/>
              </a:spcBef>
              <a:spcAft>
                <a:spcPts val="0"/>
              </a:spcAft>
            </a:pPr>
            <a:endParaRPr lang="en-US" sz="12600" b="1" dirty="0">
              <a:latin typeface="Calibri" panose="020F0502020204030204" pitchFamily="34" charset="0"/>
              <a:ea typeface="Calibri" panose="020F0502020204030204" pitchFamily="34" charset="0"/>
              <a:cs typeface="Arial" panose="020B0604020202020204" pitchFamily="34" charset="0"/>
            </a:endParaRPr>
          </a:p>
          <a:p>
            <a:pPr marL="0" marR="0" indent="0">
              <a:lnSpc>
                <a:spcPct val="107000"/>
              </a:lnSpc>
              <a:spcBef>
                <a:spcPts val="0"/>
              </a:spcBef>
              <a:spcAft>
                <a:spcPts val="0"/>
              </a:spcAft>
              <a:buNone/>
            </a:pPr>
            <a:endParaRPr lang="en-US" sz="2200" b="1" dirty="0">
              <a:latin typeface="Calibri" panose="020F0502020204030204" pitchFamily="34" charset="0"/>
              <a:ea typeface="Calibri" panose="020F0502020204030204" pitchFamily="34" charset="0"/>
              <a:cs typeface="Arial" panose="020B0604020202020204" pitchFamily="34" charset="0"/>
            </a:endParaRPr>
          </a:p>
          <a:p>
            <a:pPr marL="0" marR="0" indent="0">
              <a:lnSpc>
                <a:spcPct val="107000"/>
              </a:lnSpc>
              <a:spcBef>
                <a:spcPts val="0"/>
              </a:spcBef>
              <a:spcAft>
                <a:spcPts val="0"/>
              </a:spcAft>
              <a:buNone/>
            </a:pPr>
            <a:r>
              <a:rPr lang="en-US" sz="2200" b="1" dirty="0">
                <a:solidFill>
                  <a:srgbClr val="222222"/>
                </a:solidFill>
                <a:latin typeface="Calibri" panose="020F0502020204030204" pitchFamily="34" charset="0"/>
                <a:ea typeface="Times New Roman" panose="02020603050405020304" pitchFamily="18" charset="0"/>
                <a:cs typeface="Calibri" panose="020F0502020204030204" pitchFamily="34" charset="0"/>
              </a:rPr>
              <a:t> </a:t>
            </a:r>
            <a:endParaRPr lang="en-US" sz="2200" b="1" dirty="0">
              <a:latin typeface="Calibri" panose="020F0502020204030204" pitchFamily="34" charset="0"/>
              <a:ea typeface="Calibri" panose="020F0502020204030204" pitchFamily="34" charset="0"/>
              <a:cs typeface="Arial" panose="020B0604020202020204" pitchFamily="34" charset="0"/>
            </a:endParaRPr>
          </a:p>
          <a:p>
            <a:pPr marL="0" indent="0">
              <a:buNone/>
            </a:pPr>
            <a:endParaRPr lang="en-US" b="1" dirty="0"/>
          </a:p>
        </p:txBody>
      </p:sp>
    </p:spTree>
    <p:extLst>
      <p:ext uri="{BB962C8B-B14F-4D97-AF65-F5344CB8AC3E}">
        <p14:creationId xmlns:p14="http://schemas.microsoft.com/office/powerpoint/2010/main" val="12423861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70656" y="1150782"/>
            <a:ext cx="8672363" cy="4593117"/>
          </a:xfrm>
          <a:prstGeom prst="rect">
            <a:avLst/>
          </a:prstGeom>
        </p:spPr>
        <p:txBody>
          <a:bodyPr wrap="square">
            <a:spAutoFit/>
          </a:bodyPr>
          <a:lstStyle/>
          <a:p>
            <a:pPr>
              <a:lnSpc>
                <a:spcPct val="107000"/>
              </a:lnSpc>
            </a:pPr>
            <a:endParaRPr lang="en-US" sz="3600" b="1" dirty="0">
              <a:solidFill>
                <a:srgbClr val="222222"/>
              </a:solidFill>
              <a:latin typeface="Calibri" panose="020F0502020204030204" pitchFamily="34" charset="0"/>
              <a:ea typeface="Times New Roman" panose="02020603050405020304" pitchFamily="18" charset="0"/>
              <a:cs typeface="Calibri" panose="020F0502020204030204" pitchFamily="34" charset="0"/>
            </a:endParaRPr>
          </a:p>
          <a:p>
            <a:pPr>
              <a:lnSpc>
                <a:spcPct val="107000"/>
              </a:lnSpc>
            </a:pPr>
            <a:r>
              <a:rPr lang="en-US" sz="6000" b="1" dirty="0">
                <a:solidFill>
                  <a:srgbClr val="222222"/>
                </a:solidFill>
                <a:latin typeface="Calibri" panose="020F0502020204030204" pitchFamily="34" charset="0"/>
                <a:ea typeface="Times New Roman" panose="02020603050405020304" pitchFamily="18" charset="0"/>
                <a:cs typeface="Calibri" panose="020F0502020204030204" pitchFamily="34" charset="0"/>
              </a:rPr>
              <a:t>God surprises us with new attitudes</a:t>
            </a:r>
            <a:endParaRPr lang="en-US" sz="6000" b="1" dirty="0">
              <a:latin typeface="Calibri" panose="020F0502020204030204" pitchFamily="34" charset="0"/>
              <a:ea typeface="Calibri" panose="020F0502020204030204" pitchFamily="34" charset="0"/>
              <a:cs typeface="Arial" panose="020B0604020202020204" pitchFamily="34" charset="0"/>
            </a:endParaRPr>
          </a:p>
          <a:p>
            <a:pPr>
              <a:lnSpc>
                <a:spcPct val="107000"/>
              </a:lnSpc>
            </a:pPr>
            <a:r>
              <a:rPr lang="en-US" sz="6000" b="1" dirty="0">
                <a:solidFill>
                  <a:srgbClr val="222222"/>
                </a:solidFill>
                <a:latin typeface="Calibri" panose="020F0502020204030204" pitchFamily="34" charset="0"/>
                <a:ea typeface="Times New Roman" panose="02020603050405020304" pitchFamily="18" charset="0"/>
                <a:cs typeface="Calibri" panose="020F0502020204030204" pitchFamily="34" charset="0"/>
              </a:rPr>
              <a:t>God Surprises us in new places</a:t>
            </a:r>
          </a:p>
        </p:txBody>
      </p:sp>
    </p:spTree>
    <p:extLst>
      <p:ext uri="{BB962C8B-B14F-4D97-AF65-F5344CB8AC3E}">
        <p14:creationId xmlns:p14="http://schemas.microsoft.com/office/powerpoint/2010/main" val="10513983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pPr algn="ctr"/>
            <a:r>
              <a:rPr lang="en-US" sz="4800" b="1" dirty="0">
                <a:solidFill>
                  <a:schemeClr val="tx1"/>
                </a:solidFill>
                <a:latin typeface="Aharoni" panose="02010803020104030203" pitchFamily="2" charset="-79"/>
                <a:cs typeface="Aharoni" panose="02010803020104030203" pitchFamily="2" charset="-79"/>
              </a:rPr>
              <a:t>There is a difference between Service and Hospitality</a:t>
            </a:r>
          </a:p>
        </p:txBody>
      </p:sp>
      <p:sp>
        <p:nvSpPr>
          <p:cNvPr id="5" name="Text Placeholder 4"/>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9196628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b="1" dirty="0">
                <a:solidFill>
                  <a:schemeClr val="tx1"/>
                </a:solidFill>
                <a:latin typeface="Aharoni" panose="02010803020104030203" pitchFamily="2" charset="-79"/>
                <a:cs typeface="Aharoni" panose="02010803020104030203" pitchFamily="2" charset="-79"/>
              </a:rPr>
              <a:t>Service is to practice what you were taught</a:t>
            </a:r>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5666340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b="1" dirty="0">
                <a:solidFill>
                  <a:schemeClr val="tx1"/>
                </a:solidFill>
                <a:latin typeface="Aharoni" panose="02010803020104030203" pitchFamily="2" charset="-79"/>
                <a:cs typeface="Aharoni" panose="02010803020104030203" pitchFamily="2" charset="-79"/>
              </a:rPr>
              <a:t>Hospitality is to think of how people feel</a:t>
            </a:r>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286319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b="1" dirty="0">
                <a:solidFill>
                  <a:schemeClr val="tx1"/>
                </a:solidFill>
                <a:latin typeface="Aharoni" panose="02010803020104030203" pitchFamily="2" charset="-79"/>
                <a:cs typeface="Aharoni" panose="02010803020104030203" pitchFamily="2" charset="-79"/>
              </a:rPr>
              <a:t>Service is about you and what you learned</a:t>
            </a:r>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4612426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b="1" dirty="0">
                <a:solidFill>
                  <a:schemeClr val="tx1"/>
                </a:solidFill>
                <a:latin typeface="Aharoni" panose="02010803020104030203" pitchFamily="2" charset="-79"/>
                <a:cs typeface="Aharoni" panose="02010803020104030203" pitchFamily="2" charset="-79"/>
              </a:rPr>
              <a:t>Hospitality is about others and how they feel</a:t>
            </a:r>
          </a:p>
        </p:txBody>
      </p:sp>
      <p:sp>
        <p:nvSpPr>
          <p:cNvPr id="3" name="Text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8057550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80010" y="1365662"/>
            <a:ext cx="10515600" cy="3968709"/>
          </a:xfrm>
        </p:spPr>
        <p:txBody>
          <a:bodyPr>
            <a:noAutofit/>
          </a:bodyPr>
          <a:lstStyle/>
          <a:p>
            <a:r>
              <a:rPr lang="en-US" sz="4800" b="1" dirty="0">
                <a:solidFill>
                  <a:schemeClr val="tx1"/>
                </a:solidFill>
                <a:latin typeface="Aharoni" panose="02010803020104030203" pitchFamily="2" charset="-79"/>
                <a:cs typeface="Aharoni" panose="02010803020104030203" pitchFamily="2" charset="-79"/>
              </a:rPr>
              <a:t>Hospitality is not mere service but rather a way to make people happy, respected, and dignified. It is stepping in their shoes and trying to help them, or even get them out of their misery.</a:t>
            </a:r>
            <a:br>
              <a:rPr lang="en-US" sz="4800" dirty="0">
                <a:solidFill>
                  <a:schemeClr val="tx1"/>
                </a:solidFill>
                <a:latin typeface="Aharoni" panose="02010803020104030203" pitchFamily="2" charset="-79"/>
                <a:cs typeface="Aharoni" panose="02010803020104030203" pitchFamily="2" charset="-79"/>
              </a:rPr>
            </a:br>
            <a:endParaRPr lang="en-US" sz="4800" dirty="0">
              <a:solidFill>
                <a:schemeClr val="tx1"/>
              </a:solidFill>
              <a:latin typeface="Aharoni" panose="02010803020104030203" pitchFamily="2" charset="-79"/>
              <a:cs typeface="Aharoni" panose="02010803020104030203" pitchFamily="2" charset="-79"/>
            </a:endParaRPr>
          </a:p>
        </p:txBody>
      </p:sp>
    </p:spTree>
    <p:extLst>
      <p:ext uri="{BB962C8B-B14F-4D97-AF65-F5344CB8AC3E}">
        <p14:creationId xmlns:p14="http://schemas.microsoft.com/office/powerpoint/2010/main" val="10787719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519764" y="-863065"/>
            <a:ext cx="8596313" cy="1320800"/>
          </a:xfrm>
        </p:spPr>
        <p:txBody>
          <a:bodyPr>
            <a:normAutofit fontScale="90000"/>
          </a:bodyPr>
          <a:lstStyle/>
          <a:p>
            <a:br>
              <a:rPr lang="en-US" b="1" dirty="0"/>
            </a:br>
            <a:br>
              <a:rPr lang="en-US" b="1" dirty="0"/>
            </a:br>
            <a:br>
              <a:rPr lang="en-US" b="1" dirty="0"/>
            </a:br>
            <a:br>
              <a:rPr lang="en-US" b="1" dirty="0"/>
            </a:br>
            <a:r>
              <a:rPr lang="en-US" b="1" dirty="0">
                <a:latin typeface="Aharoni" panose="02010803020104030203" pitchFamily="2" charset="-79"/>
                <a:cs typeface="Aharoni" panose="02010803020104030203" pitchFamily="2" charset="-79"/>
              </a:rPr>
              <a:t>Two Biblical stories about Hospitality:</a:t>
            </a:r>
            <a:br>
              <a:rPr lang="en-US" b="1" dirty="0">
                <a:latin typeface="Aharoni" panose="02010803020104030203" pitchFamily="2" charset="-79"/>
                <a:cs typeface="Aharoni" panose="02010803020104030203" pitchFamily="2" charset="-79"/>
              </a:rPr>
            </a:br>
            <a:br>
              <a:rPr lang="en-US" b="1" dirty="0">
                <a:latin typeface="Aharoni" panose="02010803020104030203" pitchFamily="2" charset="-79"/>
                <a:cs typeface="Aharoni" panose="02010803020104030203" pitchFamily="2" charset="-79"/>
              </a:rPr>
            </a:br>
            <a:r>
              <a:rPr lang="en-US" b="1" dirty="0">
                <a:latin typeface="Aharoni" panose="02010803020104030203" pitchFamily="2" charset="-79"/>
                <a:cs typeface="Aharoni" panose="02010803020104030203" pitchFamily="2" charset="-79"/>
              </a:rPr>
              <a:t>The good Samaritan </a:t>
            </a:r>
            <a:r>
              <a:rPr lang="en-US" dirty="0">
                <a:latin typeface="Aharoni" panose="02010803020104030203" pitchFamily="2" charset="-79"/>
                <a:cs typeface="Aharoni" panose="02010803020104030203" pitchFamily="2" charset="-79"/>
              </a:rPr>
              <a:t>( Luke 10: 25-37) </a:t>
            </a:r>
            <a:br>
              <a:rPr lang="en-US" dirty="0">
                <a:latin typeface="Aharoni" panose="02010803020104030203" pitchFamily="2" charset="-79"/>
                <a:cs typeface="Aharoni" panose="02010803020104030203" pitchFamily="2" charset="-79"/>
              </a:rPr>
            </a:br>
            <a:br>
              <a:rPr lang="en-US" dirty="0">
                <a:latin typeface="Aharoni" panose="02010803020104030203" pitchFamily="2" charset="-79"/>
                <a:cs typeface="Aharoni" panose="02010803020104030203" pitchFamily="2" charset="-79"/>
              </a:rPr>
            </a:br>
            <a:br>
              <a:rPr lang="en-US" dirty="0">
                <a:latin typeface="Aharoni" panose="02010803020104030203" pitchFamily="2" charset="-79"/>
                <a:cs typeface="Aharoni" panose="02010803020104030203" pitchFamily="2" charset="-79"/>
              </a:rPr>
            </a:br>
            <a:r>
              <a:rPr lang="en-US" b="1" dirty="0">
                <a:latin typeface="Aharoni" panose="02010803020104030203" pitchFamily="2" charset="-79"/>
                <a:cs typeface="Aharoni" panose="02010803020104030203" pitchFamily="2" charset="-79"/>
              </a:rPr>
              <a:t>The story of Mary and Martha</a:t>
            </a:r>
            <a:r>
              <a:rPr lang="en-US" dirty="0">
                <a:latin typeface="Aharoni" panose="02010803020104030203" pitchFamily="2" charset="-79"/>
                <a:cs typeface="Aharoni" panose="02010803020104030203" pitchFamily="2" charset="-79"/>
              </a:rPr>
              <a:t>, </a:t>
            </a:r>
            <a:br>
              <a:rPr lang="en-US" dirty="0">
                <a:latin typeface="Aharoni" panose="02010803020104030203" pitchFamily="2" charset="-79"/>
                <a:cs typeface="Aharoni" panose="02010803020104030203" pitchFamily="2" charset="-79"/>
              </a:rPr>
            </a:br>
            <a:r>
              <a:rPr lang="en-US" dirty="0">
                <a:latin typeface="Aharoni" panose="02010803020104030203" pitchFamily="2" charset="-79"/>
                <a:cs typeface="Aharoni" panose="02010803020104030203" pitchFamily="2" charset="-79"/>
              </a:rPr>
              <a:t>                                         ( Luke 10 :38-42)</a:t>
            </a:r>
          </a:p>
        </p:txBody>
      </p:sp>
      <p:sp>
        <p:nvSpPr>
          <p:cNvPr id="3" name="Text Placeholder 2"/>
          <p:cNvSpPr>
            <a:spLocks noGrp="1"/>
          </p:cNvSpPr>
          <p:nvPr>
            <p:ph idx="4294967295"/>
          </p:nvPr>
        </p:nvSpPr>
        <p:spPr>
          <a:xfrm>
            <a:off x="0" y="182563"/>
            <a:ext cx="8596313" cy="3224212"/>
          </a:xfrm>
        </p:spPr>
        <p:txBody>
          <a:bodyPr/>
          <a:lstStyle/>
          <a:p>
            <a:endParaRPr lang="en-US" dirty="0"/>
          </a:p>
          <a:p>
            <a:endParaRPr lang="en-US" dirty="0"/>
          </a:p>
          <a:p>
            <a:endParaRPr lang="en-US" b="1" dirty="0"/>
          </a:p>
          <a:p>
            <a:endParaRPr lang="en-US" sz="6000" b="1" dirty="0"/>
          </a:p>
        </p:txBody>
      </p:sp>
    </p:spTree>
    <p:extLst>
      <p:ext uri="{BB962C8B-B14F-4D97-AF65-F5344CB8AC3E}">
        <p14:creationId xmlns:p14="http://schemas.microsoft.com/office/powerpoint/2010/main" val="469043946"/>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{B46F0865-7188-8549-B20C-D6DF903ECB42}tf10001060</Template>
  <TotalTime>648</TotalTime>
  <Words>544</Words>
  <Application>Microsoft Macintosh PowerPoint</Application>
  <PresentationFormat>Widescreen</PresentationFormat>
  <Paragraphs>59</Paragraphs>
  <Slides>24</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24</vt:i4>
      </vt:variant>
    </vt:vector>
  </HeadingPairs>
  <TitlesOfParts>
    <vt:vector size="31" baseType="lpstr">
      <vt:lpstr>Aharoni</vt:lpstr>
      <vt:lpstr>Arial</vt:lpstr>
      <vt:lpstr>Calibri</vt:lpstr>
      <vt:lpstr>Times New Roman</vt:lpstr>
      <vt:lpstr>Trebuchet MS</vt:lpstr>
      <vt:lpstr>Wingdings 3</vt:lpstr>
      <vt:lpstr>Facet</vt:lpstr>
      <vt:lpstr>Jubilee a time of celebrating Hospitality</vt:lpstr>
      <vt:lpstr>HHh                           Hospitality</vt:lpstr>
      <vt:lpstr>There is a difference between Service and Hospitality</vt:lpstr>
      <vt:lpstr>Service is to practice what you were taught</vt:lpstr>
      <vt:lpstr>Hospitality is to think of how people feel</vt:lpstr>
      <vt:lpstr>Service is about you and what you learned</vt:lpstr>
      <vt:lpstr>Hospitality is about others and how they feel</vt:lpstr>
      <vt:lpstr>Hospitality is not mere service but rather a way to make people happy, respected, and dignified. It is stepping in their shoes and trying to help them, or even get them out of their misery. </vt:lpstr>
      <vt:lpstr>    Two Biblical stories about Hospitality:  The good Samaritan ( Luke 10: 25-37)    The story of Mary and Martha,                                           ( Luke 10 :38-42)</vt:lpstr>
      <vt:lpstr>Henry Neumann,  says</vt:lpstr>
      <vt:lpstr>The Good Samaritan Story</vt:lpstr>
      <vt:lpstr>Mary and Martha Story</vt:lpstr>
      <vt:lpstr>PowerPoint Presentation</vt:lpstr>
      <vt:lpstr>PowerPoint Presentation</vt:lpstr>
      <vt:lpstr>PowerPoint Presentation</vt:lpstr>
      <vt:lpstr>PowerPoint Presentation</vt:lpstr>
      <vt:lpstr>Hospitality is not an act of pity but is rooted in our faith</vt:lpstr>
      <vt:lpstr>It is not a troubled experience but an experience where we ask our lord what do you need from us and how do you want us to live our faith?</vt:lpstr>
      <vt:lpstr>PowerPoint Presentation</vt:lpstr>
      <vt:lpstr>With understanding leadership role in terms of hospitality then to be a leader is to</vt:lpstr>
      <vt:lpstr>PowerPoint Presentation</vt:lpstr>
      <vt:lpstr>When we understand leadership as a call to live hospitality :</vt:lpstr>
      <vt:lpstr>As the Presbyterian Church In the Middle  NESSL the war situation opened our eyes to new realities  </vt:lpstr>
      <vt:lpstr>PowerPoint Presentation</vt:lpstr>
    </vt:vector>
  </TitlesOfParts>
  <Company/>
  <LinksUpToDate>false</LinksUpToDate>
  <SharedDoc>false</SharedDoc>
  <HyperlinksChanged>false</HyperlinksChanged>
  <AppVersion>16.0015</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Hospitality</dc:title>
  <dc:creator>Najla</dc:creator>
  <cp:lastModifiedBy>nkassab</cp:lastModifiedBy>
  <cp:revision>33</cp:revision>
  <dcterms:created xsi:type="dcterms:W3CDTF">2018-08-20T09:17:30Z</dcterms:created>
  <dcterms:modified xsi:type="dcterms:W3CDTF">2022-05-13T05:31:28Z</dcterms:modified>
</cp:coreProperties>
</file>