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503" r:id="rId2"/>
    <p:sldId id="500" r:id="rId3"/>
    <p:sldId id="499" r:id="rId4"/>
    <p:sldId id="257" r:id="rId5"/>
    <p:sldId id="258" r:id="rId6"/>
    <p:sldId id="259" r:id="rId7"/>
    <p:sldId id="260" r:id="rId8"/>
    <p:sldId id="263" r:id="rId9"/>
    <p:sldId id="488" r:id="rId10"/>
    <p:sldId id="489" r:id="rId11"/>
    <p:sldId id="481" r:id="rId12"/>
    <p:sldId id="490" r:id="rId13"/>
    <p:sldId id="491" r:id="rId14"/>
    <p:sldId id="264" r:id="rId15"/>
    <p:sldId id="492" r:id="rId16"/>
    <p:sldId id="272" r:id="rId17"/>
    <p:sldId id="482" r:id="rId18"/>
    <p:sldId id="275" r:id="rId19"/>
    <p:sldId id="483" r:id="rId20"/>
    <p:sldId id="265" r:id="rId21"/>
    <p:sldId id="501" r:id="rId22"/>
    <p:sldId id="484" r:id="rId23"/>
    <p:sldId id="504" r:id="rId24"/>
    <p:sldId id="256" r:id="rId25"/>
    <p:sldId id="494" r:id="rId26"/>
    <p:sldId id="495" r:id="rId27"/>
    <p:sldId id="496" r:id="rId28"/>
    <p:sldId id="498" r:id="rId29"/>
    <p:sldId id="497" r:id="rId30"/>
    <p:sldId id="502" r:id="rId31"/>
    <p:sldId id="277" r:id="rId32"/>
    <p:sldId id="269" r:id="rId33"/>
    <p:sldId id="270" r:id="rId34"/>
    <p:sldId id="485" r:id="rId35"/>
    <p:sldId id="506" r:id="rId36"/>
    <p:sldId id="267" r:id="rId37"/>
    <p:sldId id="268" r:id="rId38"/>
    <p:sldId id="486" r:id="rId39"/>
    <p:sldId id="480" r:id="rId40"/>
    <p:sldId id="274" r:id="rId41"/>
    <p:sldId id="505" r:id="rId42"/>
    <p:sldId id="507" r:id="rId43"/>
    <p:sldId id="493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E2F54-FAF0-4E50-925F-51E97221DB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C3496C-DCCC-4272-A61C-FD7A67108F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9FADC8-4F19-4F5E-8878-9598BB558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5338B-B3AB-4EF6-ADF1-9AEDF595E90C}" type="datetimeFigureOut">
              <a:rPr lang="en-GB" smtClean="0"/>
              <a:t>09/05/2022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BA5F43-A113-450A-8D4B-42D95AFF4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4FCB8A-1084-4E2E-9848-298B53950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AE58D-2412-4A8E-805D-3712443935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07557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3EE744-4C31-47E8-AA25-96E3A2C28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F64BF5-E3C3-4CA9-A9F2-548E555064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1BBC50-C785-47A5-9D5C-ABFA11647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5338B-B3AB-4EF6-ADF1-9AEDF595E90C}" type="datetimeFigureOut">
              <a:rPr lang="en-GB" smtClean="0"/>
              <a:t>09/05/2022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289434-6F90-4078-9DC8-BE04712B2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1BEC15-BBEE-4B2A-98FC-514742E44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AE58D-2412-4A8E-805D-3712443935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5844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81B916-A33C-4840-B2F9-1487D264E3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9657E0-7791-4B75-A904-A98DDF7806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F43D6E-C2E8-433A-ACAD-1B84E9DD8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5338B-B3AB-4EF6-ADF1-9AEDF595E90C}" type="datetimeFigureOut">
              <a:rPr lang="en-GB" smtClean="0"/>
              <a:t>09/05/2022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DA959E-873E-413D-A2FF-87D41512F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0F6536-A9A7-47ED-B081-473C8BB40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AE58D-2412-4A8E-805D-3712443935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41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2800F-641A-469B-BC54-4373A4808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80F666-4C92-4730-A17D-D9EF0E452A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765F33-776C-42C0-80FC-130B335F0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5338B-B3AB-4EF6-ADF1-9AEDF595E90C}" type="datetimeFigureOut">
              <a:rPr lang="en-GB" smtClean="0"/>
              <a:t>09/05/2022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A89A79-CB59-41F2-955A-58A1BE64B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2AEFDE-ECD6-4735-A5FA-B459432EC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AE58D-2412-4A8E-805D-3712443935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2356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7B3EC-4E34-4B6D-BEB3-1D75E4317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BF3094-26BE-4B5A-B1FC-8FD24A7F2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2A1D4-42A2-4A49-808B-BA7957059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5338B-B3AB-4EF6-ADF1-9AEDF595E90C}" type="datetimeFigureOut">
              <a:rPr lang="en-GB" smtClean="0"/>
              <a:t>09/05/2022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CDC6EB-9119-4928-8F4B-A92F3F3C3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158C42-661E-4F85-84C3-30BA89DCE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AE58D-2412-4A8E-805D-3712443935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9785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07615-8BFE-4C2D-82A8-C2D68F4D6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D936E5-7C20-4669-94D4-8E2DFA9EFF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B9D8A-1D54-4C0F-B0D9-7EBDEFE9A1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34D8D3-83EF-4465-9A32-F15F34608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5338B-B3AB-4EF6-ADF1-9AEDF595E90C}" type="datetimeFigureOut">
              <a:rPr lang="en-GB" smtClean="0"/>
              <a:t>09/05/2022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309722-158B-4276-A69A-CAABEA581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5D5BB0-B3A0-4EBC-AF71-61A570A26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AE58D-2412-4A8E-805D-3712443935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8016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F1413-ABA3-4F40-8F7F-589848AC2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ADA24D-9494-4873-BF8C-BBEC95E4F8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C56E25-7B29-41F5-A9F2-9C6A536B19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95E718-D998-4C35-8392-91230731F6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669764-C574-471E-9EAF-E5C64E03A7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4F4EB9-5431-4722-AFE8-51CAD91EC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5338B-B3AB-4EF6-ADF1-9AEDF595E90C}" type="datetimeFigureOut">
              <a:rPr lang="en-GB" smtClean="0"/>
              <a:t>09/05/2022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50E251F-AEB7-48E9-8655-164C0E86F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6F54A47-10DB-425B-83B9-6EB7707F9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AE58D-2412-4A8E-805D-3712443935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7734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13D85-9040-43B9-B578-FA2B046D3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A0D134-5135-479A-B649-2617438F9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5338B-B3AB-4EF6-ADF1-9AEDF595E90C}" type="datetimeFigureOut">
              <a:rPr lang="en-GB" smtClean="0"/>
              <a:t>09/05/2022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51E6D3-8911-484E-8BC1-6F4A28CC2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60E94E-C836-4354-871C-283FE280B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AE58D-2412-4A8E-805D-3712443935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33691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B7444C-2D39-412E-A3BF-CEB097A61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5338B-B3AB-4EF6-ADF1-9AEDF595E90C}" type="datetimeFigureOut">
              <a:rPr lang="en-GB" smtClean="0"/>
              <a:t>09/05/2022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59B073-2432-4604-9779-FDF4EB03A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C5C7B2-2D26-4254-9B59-6302B0689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AE58D-2412-4A8E-805D-3712443935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39638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2F45A-64B3-40B6-B3D4-B009302C0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50CF87-A3DA-467C-83B0-5BA29BA44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516BBB-6F7A-4498-9B35-AA7FB627F4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DF54B9-24A6-4872-B199-40CA7268E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5338B-B3AB-4EF6-ADF1-9AEDF595E90C}" type="datetimeFigureOut">
              <a:rPr lang="en-GB" smtClean="0"/>
              <a:t>09/05/2022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34245D-1B04-48A6-B3AF-418876862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2CD0CB-5880-471C-B3EC-F610B2327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AE58D-2412-4A8E-805D-3712443935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6689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A6C298-0EF6-46F4-B739-5904E8525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EDFA9-2B50-458F-A256-D58A399094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0B9465-86D2-48D0-94DB-6A0AB1CF56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6FBF70-0062-42C9-B937-9823B5596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5338B-B3AB-4EF6-ADF1-9AEDF595E90C}" type="datetimeFigureOut">
              <a:rPr lang="en-GB" smtClean="0"/>
              <a:t>09/05/2022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00DA5D-64BD-4EED-827F-41E5567C0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A7B8F9-8029-4A92-A5B7-6452AFE2D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AE58D-2412-4A8E-805D-3712443935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1599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DFDF2D-2C4A-4F9C-ABFA-1D35D3560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1C9976-F535-40AB-812E-604D3B59F9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381927-FA4A-4746-AD67-1689682FB1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95338B-B3AB-4EF6-ADF1-9AEDF595E90C}" type="datetimeFigureOut">
              <a:rPr lang="en-GB" smtClean="0"/>
              <a:t>09/05/2022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9A4C02-D36C-4007-81C0-2BFC44778A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EC6A93-595B-4675-B211-929EDEE289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8AE58D-2412-4A8E-805D-3712443935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5648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45168-35B0-471C-82E8-6B409B6E1D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1B5CDD-BF37-4121-9692-83A97E6E057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28064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9FB0D-28C1-4AB7-98C9-D1379415B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21B9300-B261-4731-BCB4-31A6280E29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153" y="0"/>
            <a:ext cx="7030658" cy="6877263"/>
          </a:xfrm>
        </p:spPr>
      </p:pic>
    </p:spTree>
    <p:extLst>
      <p:ext uri="{BB962C8B-B14F-4D97-AF65-F5344CB8AC3E}">
        <p14:creationId xmlns:p14="http://schemas.microsoft.com/office/powerpoint/2010/main" val="5629981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E1B0C-7995-4AC5-8B73-697CAB471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0E10B9E-780D-4165-8A06-B1B3D5B1E5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233" y="0"/>
            <a:ext cx="5090813" cy="6787752"/>
          </a:xfrm>
        </p:spPr>
      </p:pic>
    </p:spTree>
    <p:extLst>
      <p:ext uri="{BB962C8B-B14F-4D97-AF65-F5344CB8AC3E}">
        <p14:creationId xmlns:p14="http://schemas.microsoft.com/office/powerpoint/2010/main" val="21861334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1D2BF-39E6-4008-B049-F44509A78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EFEF3CA-E900-4D06-BAFE-A16FE42B5C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799" cy="6858000"/>
          </a:xfrm>
        </p:spPr>
      </p:pic>
    </p:spTree>
    <p:extLst>
      <p:ext uri="{BB962C8B-B14F-4D97-AF65-F5344CB8AC3E}">
        <p14:creationId xmlns:p14="http://schemas.microsoft.com/office/powerpoint/2010/main" val="40309365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11053-9B0C-435B-A61E-BB86F8C05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7C37B2B-DDE7-462E-940F-447BBA0A8D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669" y="0"/>
            <a:ext cx="10292661" cy="6861774"/>
          </a:xfrm>
        </p:spPr>
      </p:pic>
    </p:spTree>
    <p:extLst>
      <p:ext uri="{BB962C8B-B14F-4D97-AF65-F5344CB8AC3E}">
        <p14:creationId xmlns:p14="http://schemas.microsoft.com/office/powerpoint/2010/main" val="994926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4C512-1AE4-4937-83DC-785D82127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716BBD5-8034-4CB2-8A6B-BCE5D3A997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40061" y="0"/>
            <a:ext cx="7736985" cy="6864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113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00A5F-37E2-4A09-9907-A66F90C63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117F272-0DC8-49CD-B5D6-35EB90820E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62277" y="0"/>
            <a:ext cx="17072894" cy="6858000"/>
          </a:xfrm>
          <a:prstGeom prst="rect">
            <a:avLst/>
          </a:prstGeom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5D15D37C-8553-4D23-AF68-304FC431BF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FC7F11-59EF-4EF5-A744-084F1CE7A4D9}"/>
              </a:ext>
            </a:extLst>
          </p:cNvPr>
          <p:cNvSpPr txBox="1"/>
          <p:nvPr/>
        </p:nvSpPr>
        <p:spPr>
          <a:xfrm>
            <a:off x="-112541" y="0"/>
            <a:ext cx="1575582" cy="68580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88305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7DA013-F652-4D31-AA36-68FA96A46B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" y="1185031"/>
            <a:ext cx="10911840" cy="4261630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14BDD2E-A731-4D32-A989-633DB2B6CE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20035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4464F-63E6-4FCB-9048-C06E0A8EC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Rewilding …. a powerful metaphor for:</a:t>
            </a:r>
            <a:br>
              <a:rPr lang="en-US" b="1" dirty="0">
                <a:solidFill>
                  <a:schemeClr val="bg1"/>
                </a:solidFill>
              </a:rPr>
            </a:b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194E1E-03D9-496E-A822-DBD4C67EF8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what God is doing in the Church …</a:t>
            </a:r>
          </a:p>
          <a:p>
            <a:pPr marL="0" indent="0">
              <a:buNone/>
            </a:pPr>
            <a:endParaRPr lang="en-US" sz="4000" dirty="0">
              <a:solidFill>
                <a:schemeClr val="bg1"/>
              </a:solidFill>
            </a:endParaRPr>
          </a:p>
          <a:p>
            <a:r>
              <a:rPr lang="en-US" sz="4000" dirty="0">
                <a:solidFill>
                  <a:schemeClr val="bg1"/>
                </a:solidFill>
              </a:rPr>
              <a:t>rediscovering the adventure of faith …</a:t>
            </a:r>
          </a:p>
          <a:p>
            <a:pPr marL="0" indent="0">
              <a:buNone/>
            </a:pPr>
            <a:endParaRPr lang="en-US" sz="4000" dirty="0">
              <a:solidFill>
                <a:schemeClr val="bg1"/>
              </a:solidFill>
            </a:endParaRPr>
          </a:p>
          <a:p>
            <a:r>
              <a:rPr lang="en-US" sz="4000" dirty="0">
                <a:solidFill>
                  <a:schemeClr val="bg1"/>
                </a:solidFill>
              </a:rPr>
              <a:t>the biodiversity of church that emerges as we focus on following Jesus together …</a:t>
            </a:r>
            <a:endParaRPr lang="en-GB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7471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77DB7-5E0A-47A0-9EEB-43C06B807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8881" y="2872063"/>
            <a:ext cx="5632215" cy="1325563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‘… a good metaphor engages the imagination, casting the familiar in a new light and revealing the previously invisible or unconsidered.’ (</a:t>
            </a:r>
            <a:r>
              <a:rPr lang="en-US" sz="2800" i="1" dirty="0">
                <a:solidFill>
                  <a:schemeClr val="bg1"/>
                </a:solidFill>
              </a:rPr>
              <a:t>Rewilding the Church</a:t>
            </a:r>
            <a:r>
              <a:rPr lang="en-US" sz="2800" dirty="0">
                <a:solidFill>
                  <a:schemeClr val="bg1"/>
                </a:solidFill>
              </a:rPr>
              <a:t>, Aisthorpe)</a:t>
            </a: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‘… a metaphor proceeds by having an odd, playful and ill-fitting match to its reality, the purpose of which is to illuminate and evoke dimensions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of reality which will otherwise go unnoticed and therefore unexperienced.’ (</a:t>
            </a:r>
            <a:r>
              <a:rPr lang="en-US" sz="2800" i="1" dirty="0">
                <a:solidFill>
                  <a:schemeClr val="bg1"/>
                </a:solidFill>
              </a:rPr>
              <a:t>Cadences of Home, </a:t>
            </a:r>
            <a:r>
              <a:rPr lang="en-US" sz="2800" dirty="0">
                <a:solidFill>
                  <a:schemeClr val="bg1"/>
                </a:solidFill>
              </a:rPr>
              <a:t>Brueggemann)</a:t>
            </a:r>
            <a:br>
              <a:rPr lang="en-US" sz="2800" dirty="0">
                <a:solidFill>
                  <a:schemeClr val="bg1"/>
                </a:solidFill>
              </a:rPr>
            </a:br>
            <a:endParaRPr lang="en-GB" sz="2800" dirty="0">
              <a:solidFill>
                <a:schemeClr val="bg1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66CB7EA-9D96-4974-8A38-31EE4FD3A8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5539" y="484439"/>
            <a:ext cx="4161261" cy="5889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5608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F8DC2-32F1-484F-B917-B24CCE7C9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F98A66-366B-4E01-968C-FC7C7921D2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4000" dirty="0">
                <a:solidFill>
                  <a:schemeClr val="bg1"/>
                </a:solidFill>
              </a:rPr>
              <a:t>‘We live our lives before the wild, dangerous, unfettered and free character of the living God.’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(Walter Brueggemann, </a:t>
            </a:r>
            <a:r>
              <a:rPr lang="en-US" i="1" dirty="0">
                <a:solidFill>
                  <a:schemeClr val="bg1"/>
                </a:solidFill>
              </a:rPr>
              <a:t>Commentary on Jeremiah: Exile and Homecoming</a:t>
            </a:r>
            <a:r>
              <a:rPr lang="en-US" dirty="0">
                <a:solidFill>
                  <a:schemeClr val="bg1"/>
                </a:solidFill>
              </a:rPr>
              <a:t>)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1703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FA446-0CF0-4D8C-8D43-8C741F83AEF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9AB4BF-4FCC-4611-A8E6-EB1603F605F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B601F3-D464-4603-ABD7-267348B650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21" y="543339"/>
            <a:ext cx="10498318" cy="5910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4946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82485-F708-4A34-AA73-F44480058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7713856-92BD-4E3F-933B-2A40563222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736"/>
            <a:ext cx="12204886" cy="6382139"/>
          </a:xfrm>
        </p:spPr>
      </p:pic>
    </p:spTree>
    <p:extLst>
      <p:ext uri="{BB962C8B-B14F-4D97-AF65-F5344CB8AC3E}">
        <p14:creationId xmlns:p14="http://schemas.microsoft.com/office/powerpoint/2010/main" val="7209994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3C763-F528-4AB6-9958-6FFD3D8511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04229"/>
            <a:ext cx="9144000" cy="1195971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3 WAYS OF SEEING …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96FBF5-ACA3-438E-A828-D1970650DE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202023"/>
            <a:ext cx="9144000" cy="3974841"/>
          </a:xfrm>
        </p:spPr>
        <p:txBody>
          <a:bodyPr>
            <a:normAutofit/>
          </a:bodyPr>
          <a:lstStyle/>
          <a:p>
            <a:pPr marL="685800" indent="-6858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bg1"/>
                </a:solidFill>
              </a:rPr>
              <a:t>To observe, notice</a:t>
            </a:r>
          </a:p>
          <a:p>
            <a:pPr marL="685800" indent="-6858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bg1"/>
                </a:solidFill>
              </a:rPr>
              <a:t>To wonder, reflect, be curious</a:t>
            </a:r>
          </a:p>
          <a:p>
            <a:pPr marL="685800" indent="-6858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bg1"/>
                </a:solidFill>
              </a:rPr>
              <a:t>To </a:t>
            </a:r>
            <a:r>
              <a:rPr lang="en-US" sz="4800" dirty="0" err="1">
                <a:solidFill>
                  <a:schemeClr val="bg1"/>
                </a:solidFill>
              </a:rPr>
              <a:t>realise</a:t>
            </a:r>
            <a:r>
              <a:rPr lang="en-US" sz="4800" dirty="0">
                <a:solidFill>
                  <a:schemeClr val="bg1"/>
                </a:solidFill>
              </a:rPr>
              <a:t> or understand</a:t>
            </a:r>
            <a:endParaRPr lang="en-GB" sz="48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7105CB-3D39-46A9-8217-1979D52425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1112" y="4555542"/>
            <a:ext cx="2620161" cy="1961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7045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2FCF3-9848-459B-97B9-7C04E5A51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3E1209-A28B-499B-87FA-67C7A900B9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83653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77DB7-5E0A-47A0-9EEB-43C06B807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8881" y="2872063"/>
            <a:ext cx="5632215" cy="1325563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‘… a good metaphor engages the imagination, casting the familiar in a new light and revealing the previously invisible or unconsidered.’ (</a:t>
            </a:r>
            <a:r>
              <a:rPr lang="en-US" sz="2800" i="1" dirty="0">
                <a:solidFill>
                  <a:schemeClr val="bg1"/>
                </a:solidFill>
              </a:rPr>
              <a:t>Rewilding the Church</a:t>
            </a:r>
            <a:r>
              <a:rPr lang="en-US" sz="2800" dirty="0">
                <a:solidFill>
                  <a:schemeClr val="bg1"/>
                </a:solidFill>
              </a:rPr>
              <a:t>, Aisthorpe)</a:t>
            </a: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‘… a metaphor proceeds by having an odd, playful and ill-fitting match to its reality, the purpose of which is to illuminate and evoke dimensions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of reality which will otherwise go unnoticed and therefore unexperienced.’ (</a:t>
            </a:r>
            <a:r>
              <a:rPr lang="en-US" sz="2800" i="1" dirty="0">
                <a:solidFill>
                  <a:schemeClr val="bg1"/>
                </a:solidFill>
              </a:rPr>
              <a:t>Cadences of Home, </a:t>
            </a:r>
            <a:r>
              <a:rPr lang="en-US" sz="2800" dirty="0">
                <a:solidFill>
                  <a:schemeClr val="bg1"/>
                </a:solidFill>
              </a:rPr>
              <a:t>Brueggemann)</a:t>
            </a:r>
            <a:br>
              <a:rPr lang="en-US" sz="2800" dirty="0">
                <a:solidFill>
                  <a:schemeClr val="bg1"/>
                </a:solidFill>
              </a:rPr>
            </a:br>
            <a:endParaRPr lang="en-GB" sz="2800" dirty="0">
              <a:solidFill>
                <a:schemeClr val="bg1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66CB7EA-9D96-4974-8A38-31EE4FD3A8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5539" y="484439"/>
            <a:ext cx="4161261" cy="5889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0711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7D9544-D030-45EC-8E56-ABB8233103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9" y="0"/>
            <a:ext cx="121739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9998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0F23D-7BD1-4168-BCB1-45B8FE567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1681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‘We had been doing what every modern farmer is supposed to do: </a:t>
            </a:r>
            <a:r>
              <a:rPr lang="en-US" dirty="0" err="1">
                <a:solidFill>
                  <a:schemeClr val="bg1"/>
                </a:solidFill>
              </a:rPr>
              <a:t>rationalise</a:t>
            </a:r>
            <a:r>
              <a:rPr lang="en-US" dirty="0">
                <a:solidFill>
                  <a:schemeClr val="bg1"/>
                </a:solidFill>
              </a:rPr>
              <a:t>, intensify, diversify and, if possible, spread the fixed costs over a larger area.’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26EDD4F-865F-4220-ABAE-8207BF2F20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603" y="2633594"/>
            <a:ext cx="5691554" cy="3994437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E29D4A-4388-4D5F-A9A4-61E138262B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960" y="2633594"/>
            <a:ext cx="3994437" cy="399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8391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153CB-5B85-44F4-AF34-1BE5CD4D4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Who’s timescale do we work to?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BD2656F-476E-4E4F-9076-8235A6077F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350" y="1690688"/>
            <a:ext cx="6615283" cy="4725202"/>
          </a:xfrm>
        </p:spPr>
      </p:pic>
    </p:spTree>
    <p:extLst>
      <p:ext uri="{BB962C8B-B14F-4D97-AF65-F5344CB8AC3E}">
        <p14:creationId xmlns:p14="http://schemas.microsoft.com/office/powerpoint/2010/main" val="19723810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56EE3-7BFE-47E5-BA57-DFA5B2A63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Natural disturbance …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AC80731-1123-452D-B92A-8537819627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468" y="1825625"/>
            <a:ext cx="8985063" cy="4351338"/>
          </a:xfrm>
        </p:spPr>
      </p:pic>
    </p:spTree>
    <p:extLst>
      <p:ext uri="{BB962C8B-B14F-4D97-AF65-F5344CB8AC3E}">
        <p14:creationId xmlns:p14="http://schemas.microsoft.com/office/powerpoint/2010/main" val="42928054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6795D-336D-4137-A93A-2CCF96B76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7DDEC27-E4A5-4070-A96F-26B37B5922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40936"/>
            <a:ext cx="4085492" cy="612423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CBD912-8B48-4993-B24C-9DB5B444D2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0388">
            <a:off x="8949294" y="1827793"/>
            <a:ext cx="2735893" cy="41452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63F83C4-635F-4E36-B063-0D87B70AB2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3692" y="440936"/>
            <a:ext cx="3649857" cy="612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7736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5DBFE-1AF5-4949-A64F-B7079AA4D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709" y="253218"/>
            <a:ext cx="6083105" cy="623965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</a:rPr>
              <a:t>A time to persevere and a time for stopping;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A time for knuckling down and a time for  stepping back, looking afresh, reimagining …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9360946-C800-49BA-9851-98DF056328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0071">
            <a:off x="7461957" y="604762"/>
            <a:ext cx="3844021" cy="5766032"/>
          </a:xfrm>
        </p:spPr>
      </p:pic>
    </p:spTree>
    <p:extLst>
      <p:ext uri="{BB962C8B-B14F-4D97-AF65-F5344CB8AC3E}">
        <p14:creationId xmlns:p14="http://schemas.microsoft.com/office/powerpoint/2010/main" val="23634094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FE6E0-51E2-4B37-B249-6EDD0849A3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1907F-F299-431A-B33E-65340DAF1D5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73473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A5711-15FC-43B8-A4D2-C1500DF70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Rewilding needs leaders who are attentive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77D8B9-F63D-4211-B80E-E668195297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sz="4400" dirty="0">
              <a:solidFill>
                <a:prstClr val="white"/>
              </a:solidFill>
              <a:latin typeface="Calibri Light" panose="020F0302020204030204"/>
              <a:ea typeface="+mj-ea"/>
              <a:cs typeface="+mj-cs"/>
            </a:endParaRPr>
          </a:p>
          <a:p>
            <a:pPr marL="0" indent="0">
              <a:buNone/>
            </a:pPr>
            <a:r>
              <a:rPr lang="en-GB" sz="4400" dirty="0">
                <a:solidFill>
                  <a:prstClr val="white"/>
                </a:solidFill>
                <a:latin typeface="Calibri Light" panose="020F0302020204030204"/>
                <a:ea typeface="+mj-ea"/>
                <a:cs typeface="+mj-cs"/>
              </a:rPr>
              <a:t>‘contextual intelligence’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163BEB-73FC-490E-9647-EA3DC3BC5B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67933">
            <a:off x="8266564" y="1735647"/>
            <a:ext cx="299085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0764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E62FEFB-23D3-49D6-9FCC-3F4FB037BE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874">
            <a:off x="4159887" y="436126"/>
            <a:ext cx="4134480" cy="5844492"/>
          </a:xfrm>
        </p:spPr>
      </p:pic>
    </p:spTree>
    <p:extLst>
      <p:ext uri="{BB962C8B-B14F-4D97-AF65-F5344CB8AC3E}">
        <p14:creationId xmlns:p14="http://schemas.microsoft.com/office/powerpoint/2010/main" val="13824485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1645611-1E8A-4D66-87C4-8E191D2CA5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806" y="-5277"/>
            <a:ext cx="11718388" cy="686327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A27587-0F4A-4482-A756-1864673D02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514513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570F8-55C3-46CD-8C90-992225123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1333" y="1027855"/>
            <a:ext cx="5825455" cy="3292475"/>
          </a:xfrm>
        </p:spPr>
        <p:txBody>
          <a:bodyPr>
            <a:noAutofit/>
          </a:bodyPr>
          <a:lstStyle/>
          <a:p>
            <a:endParaRPr lang="en-GB" sz="2400" dirty="0">
              <a:solidFill>
                <a:schemeClr val="bg1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027225B-9CD0-4C27-96CC-CEB502C337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9207">
            <a:off x="1121302" y="593134"/>
            <a:ext cx="3477856" cy="5339848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9F969E4-E9C8-43BF-8603-B9786EBF70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3227" y="526165"/>
            <a:ext cx="3968840" cy="5303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923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9B9B1-4527-4F82-BBA6-D826F6806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76597E3-BE87-44E1-A3E7-570830AF82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3331"/>
            <a:ext cx="6483493" cy="4351338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8172B9-09EB-4200-B5FA-42FCF5754E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1133" y="1253331"/>
            <a:ext cx="870267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0368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3C763-F528-4AB6-9958-6FFD3D8511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04229"/>
            <a:ext cx="9144000" cy="1195971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3 WAYS OF SEEING …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96FBF5-ACA3-438E-A828-D1970650DE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202023"/>
            <a:ext cx="9144000" cy="3974841"/>
          </a:xfrm>
        </p:spPr>
        <p:txBody>
          <a:bodyPr>
            <a:normAutofit/>
          </a:bodyPr>
          <a:lstStyle/>
          <a:p>
            <a:pPr marL="685800" indent="-6858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bg1"/>
                </a:solidFill>
              </a:rPr>
              <a:t>To observe, notice</a:t>
            </a:r>
          </a:p>
          <a:p>
            <a:pPr marL="685800" indent="-6858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bg1"/>
                </a:solidFill>
              </a:rPr>
              <a:t>To wonder, reflect, be curious</a:t>
            </a:r>
          </a:p>
          <a:p>
            <a:pPr marL="685800" indent="-6858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bg1"/>
                </a:solidFill>
              </a:rPr>
              <a:t>To </a:t>
            </a:r>
            <a:r>
              <a:rPr lang="en-US" sz="4800" dirty="0" err="1">
                <a:solidFill>
                  <a:schemeClr val="bg1"/>
                </a:solidFill>
              </a:rPr>
              <a:t>realise</a:t>
            </a:r>
            <a:r>
              <a:rPr lang="en-US" sz="4800" dirty="0">
                <a:solidFill>
                  <a:schemeClr val="bg1"/>
                </a:solidFill>
              </a:rPr>
              <a:t> or understand</a:t>
            </a:r>
            <a:endParaRPr lang="en-GB" sz="48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7105CB-3D39-46A9-8217-1979D52425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1112" y="4555542"/>
            <a:ext cx="2620161" cy="1961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802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F155C-A072-44F5-90C9-BF44C9848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Invasive species</a:t>
            </a:r>
            <a:endParaRPr lang="en-GB" b="1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938CDE-6B5F-44C6-929F-8BA73B522E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649" y="1830356"/>
            <a:ext cx="4159898" cy="41598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5E6903-62D8-4A4E-8590-206D1D054E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730" y="1830355"/>
            <a:ext cx="5348442" cy="415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5933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549A2-BFB0-4B54-BC89-42AE66CDC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BC78440-2C19-4890-B59D-9CAAE56373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22" y="0"/>
            <a:ext cx="10297055" cy="6858000"/>
          </a:xfrm>
        </p:spPr>
      </p:pic>
    </p:spTree>
    <p:extLst>
      <p:ext uri="{BB962C8B-B14F-4D97-AF65-F5344CB8AC3E}">
        <p14:creationId xmlns:p14="http://schemas.microsoft.com/office/powerpoint/2010/main" val="31705401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3EE4D-481C-4DF9-AD4B-7CA82B710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E1BFCC4-3094-43F5-A9A9-A442A7CBB0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62" y="0"/>
            <a:ext cx="10315338" cy="6858000"/>
          </a:xfrm>
        </p:spPr>
      </p:pic>
    </p:spTree>
    <p:extLst>
      <p:ext uri="{BB962C8B-B14F-4D97-AF65-F5344CB8AC3E}">
        <p14:creationId xmlns:p14="http://schemas.microsoft.com/office/powerpoint/2010/main" val="31028701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D325B-DAEC-4D17-A751-B33A76613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‘Daylighting’: reconnecting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with streams of living water …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C1F9415-74AA-48FF-BC35-093A0FE74D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99372" y="2011155"/>
            <a:ext cx="579568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882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C2A83A-A621-41A2-A7BE-AD38871D6D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6417"/>
            <a:ext cx="587051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600" dirty="0">
                <a:solidFill>
                  <a:schemeClr val="bg1"/>
                </a:solidFill>
              </a:rPr>
              <a:t>Mary ‘went to the tomb and </a:t>
            </a:r>
            <a:r>
              <a:rPr lang="en-US" sz="3600" b="1" u="sng" dirty="0">
                <a:solidFill>
                  <a:schemeClr val="bg1"/>
                </a:solidFill>
              </a:rPr>
              <a:t>saw</a:t>
            </a:r>
            <a:r>
              <a:rPr lang="en-US" sz="3600" dirty="0">
                <a:solidFill>
                  <a:schemeClr val="bg1"/>
                </a:solidFill>
              </a:rPr>
              <a:t> that the stone was moved away from the entrance’.  </a:t>
            </a:r>
          </a:p>
          <a:p>
            <a:pPr marL="0" indent="0">
              <a:buNone/>
            </a:pPr>
            <a:endParaRPr lang="en-US" sz="36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3600" dirty="0">
                <a:solidFill>
                  <a:schemeClr val="bg1"/>
                </a:solidFill>
              </a:rPr>
              <a:t>Greek word = </a:t>
            </a:r>
            <a:r>
              <a:rPr lang="en-US" sz="3600" i="1" dirty="0" err="1">
                <a:solidFill>
                  <a:schemeClr val="bg1"/>
                </a:solidFill>
              </a:rPr>
              <a:t>blepo</a:t>
            </a:r>
            <a:endParaRPr lang="en-US" sz="3600" i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3600" i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3600" dirty="0">
                <a:solidFill>
                  <a:schemeClr val="bg1"/>
                </a:solidFill>
              </a:rPr>
              <a:t>‘she saw with her eyes’ or ‘</a:t>
            </a:r>
            <a:r>
              <a:rPr lang="en-US" sz="3600" b="1" u="sng" dirty="0">
                <a:solidFill>
                  <a:schemeClr val="bg1"/>
                </a:solidFill>
              </a:rPr>
              <a:t>noticed</a:t>
            </a:r>
            <a:r>
              <a:rPr lang="en-US" sz="3600" dirty="0">
                <a:solidFill>
                  <a:schemeClr val="bg1"/>
                </a:solidFill>
              </a:rPr>
              <a:t>’ … ‘</a:t>
            </a:r>
            <a:r>
              <a:rPr lang="en-US" sz="3600" b="1" u="sng" dirty="0">
                <a:solidFill>
                  <a:schemeClr val="bg1"/>
                </a:solidFill>
              </a:rPr>
              <a:t>observed</a:t>
            </a:r>
            <a:r>
              <a:rPr lang="en-US" sz="3600" dirty="0">
                <a:solidFill>
                  <a:schemeClr val="bg1"/>
                </a:solidFill>
              </a:rPr>
              <a:t>’. </a:t>
            </a:r>
            <a:endParaRPr lang="en-GB" sz="36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D34794-3D7E-43F1-960D-CFB4E2091B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6229" y="1391752"/>
            <a:ext cx="5355771" cy="4011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8440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F3EE6-A558-41CF-A40F-E61D44A61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‘Daylighting’: 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reconnecting with neglected streams</a:t>
            </a:r>
            <a:endParaRPr lang="en-GB" b="1" dirty="0">
              <a:solidFill>
                <a:schemeClr val="bg1"/>
              </a:solidFill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12C0719-125D-435A-8D3D-71940A7534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12373"/>
            <a:ext cx="5801784" cy="4351338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454C41-0C80-456E-A68E-0D2624EF918C}"/>
              </a:ext>
            </a:extLst>
          </p:cNvPr>
          <p:cNvSpPr txBox="1"/>
          <p:nvPr/>
        </p:nvSpPr>
        <p:spPr>
          <a:xfrm>
            <a:off x="7060096" y="1812373"/>
            <a:ext cx="429370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Six great traditions: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Contemplative 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Holiness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Charismatic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Social Justice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Evangelical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Incarnational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1528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DFE17-6AF6-4559-A5B5-FD32488B9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7C662D1-7423-4A4B-AA9C-40D2C78A39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9594">
            <a:off x="4290493" y="399659"/>
            <a:ext cx="3789344" cy="5849139"/>
          </a:xfrm>
        </p:spPr>
      </p:pic>
    </p:spTree>
    <p:extLst>
      <p:ext uri="{BB962C8B-B14F-4D97-AF65-F5344CB8AC3E}">
        <p14:creationId xmlns:p14="http://schemas.microsoft.com/office/powerpoint/2010/main" val="16651924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3C763-F528-4AB6-9958-6FFD3D8511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04229"/>
            <a:ext cx="9144000" cy="1195971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3 WAYS OF SEEING …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96FBF5-ACA3-438E-A828-D1970650DE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202023"/>
            <a:ext cx="9144000" cy="3974841"/>
          </a:xfrm>
        </p:spPr>
        <p:txBody>
          <a:bodyPr>
            <a:normAutofit/>
          </a:bodyPr>
          <a:lstStyle/>
          <a:p>
            <a:pPr marL="685800" indent="-6858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bg1"/>
                </a:solidFill>
              </a:rPr>
              <a:t>To observe, notice</a:t>
            </a:r>
          </a:p>
          <a:p>
            <a:pPr marL="685800" indent="-6858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bg1"/>
                </a:solidFill>
              </a:rPr>
              <a:t>To wonder, reflect, be curious</a:t>
            </a:r>
          </a:p>
          <a:p>
            <a:pPr marL="685800" indent="-6858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bg1"/>
                </a:solidFill>
              </a:rPr>
              <a:t>To </a:t>
            </a:r>
            <a:r>
              <a:rPr lang="en-US" sz="4800" dirty="0" err="1">
                <a:solidFill>
                  <a:schemeClr val="bg1"/>
                </a:solidFill>
              </a:rPr>
              <a:t>realise</a:t>
            </a:r>
            <a:r>
              <a:rPr lang="en-US" sz="4800" dirty="0">
                <a:solidFill>
                  <a:schemeClr val="bg1"/>
                </a:solidFill>
              </a:rPr>
              <a:t> or understand</a:t>
            </a:r>
            <a:endParaRPr lang="en-GB" sz="48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7105CB-3D39-46A9-8217-1979D52425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1112" y="4555542"/>
            <a:ext cx="2620161" cy="1961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9701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DFE17-6AF6-4559-A5B5-FD32488B9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FBEB43-2985-40F6-8EC2-6562158871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7406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C2A83A-A621-41A2-A7BE-AD38871D6D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6417"/>
            <a:ext cx="587051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600" dirty="0">
                <a:solidFill>
                  <a:schemeClr val="bg1"/>
                </a:solidFill>
              </a:rPr>
              <a:t>Simon Peter ‘bent down to look in and </a:t>
            </a:r>
            <a:r>
              <a:rPr lang="en-US" sz="3600" b="1" u="sng" dirty="0">
                <a:solidFill>
                  <a:schemeClr val="bg1"/>
                </a:solidFill>
              </a:rPr>
              <a:t>saw</a:t>
            </a:r>
            <a:r>
              <a:rPr lang="en-US" sz="3600" dirty="0">
                <a:solidFill>
                  <a:schemeClr val="bg1"/>
                </a:solidFill>
              </a:rPr>
              <a:t> the linen wrappings lying there. </a:t>
            </a:r>
          </a:p>
          <a:p>
            <a:pPr marL="0" indent="0">
              <a:buNone/>
            </a:pPr>
            <a:endParaRPr lang="en-US" sz="36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3600" dirty="0">
                <a:solidFill>
                  <a:schemeClr val="bg1"/>
                </a:solidFill>
              </a:rPr>
              <a:t>Greek word = </a:t>
            </a:r>
            <a:r>
              <a:rPr lang="en-US" sz="3600" i="1" dirty="0" err="1">
                <a:solidFill>
                  <a:schemeClr val="bg1"/>
                </a:solidFill>
              </a:rPr>
              <a:t>thereo</a:t>
            </a:r>
            <a:endParaRPr lang="en-US" sz="3600" i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3600" i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3600" dirty="0">
                <a:solidFill>
                  <a:schemeClr val="bg1"/>
                </a:solidFill>
              </a:rPr>
              <a:t>‘to see and </a:t>
            </a:r>
            <a:r>
              <a:rPr lang="en-US" sz="3600" u="sng" dirty="0">
                <a:solidFill>
                  <a:schemeClr val="bg1"/>
                </a:solidFill>
              </a:rPr>
              <a:t>to wonder</a:t>
            </a:r>
            <a:r>
              <a:rPr lang="en-US" sz="3600" dirty="0">
                <a:solidFill>
                  <a:schemeClr val="bg1"/>
                </a:solidFill>
              </a:rPr>
              <a:t>’ ... ‘to </a:t>
            </a:r>
            <a:r>
              <a:rPr lang="en-US" sz="3600" u="sng" dirty="0">
                <a:solidFill>
                  <a:schemeClr val="bg1"/>
                </a:solidFill>
              </a:rPr>
              <a:t>be curious</a:t>
            </a:r>
            <a:r>
              <a:rPr lang="en-US" sz="3600" dirty="0">
                <a:solidFill>
                  <a:schemeClr val="bg1"/>
                </a:solidFill>
              </a:rPr>
              <a:t>’ … ‘to </a:t>
            </a:r>
            <a:r>
              <a:rPr lang="en-US" sz="3600" dirty="0" err="1">
                <a:solidFill>
                  <a:schemeClr val="bg1"/>
                </a:solidFill>
              </a:rPr>
              <a:t>theorise</a:t>
            </a:r>
            <a:r>
              <a:rPr lang="en-US" sz="3600" dirty="0">
                <a:solidFill>
                  <a:schemeClr val="bg1"/>
                </a:solidFill>
              </a:rPr>
              <a:t>’</a:t>
            </a:r>
            <a:endParaRPr lang="en-GB" sz="36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D34794-3D7E-43F1-960D-CFB4E2091B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6229" y="1391752"/>
            <a:ext cx="5355771" cy="4011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4657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C2A83A-A621-41A2-A7BE-AD38871D6D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6417"/>
            <a:ext cx="587051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600" dirty="0">
                <a:solidFill>
                  <a:schemeClr val="bg1"/>
                </a:solidFill>
              </a:rPr>
              <a:t>‘the other disciple … </a:t>
            </a:r>
            <a:r>
              <a:rPr lang="en-US" sz="3600" b="1" u="sng" dirty="0">
                <a:solidFill>
                  <a:schemeClr val="bg1"/>
                </a:solidFill>
              </a:rPr>
              <a:t>saw and believed</a:t>
            </a:r>
            <a:r>
              <a:rPr lang="en-US" sz="3600" dirty="0">
                <a:solidFill>
                  <a:schemeClr val="bg1"/>
                </a:solidFill>
              </a:rPr>
              <a:t>’.) </a:t>
            </a:r>
          </a:p>
          <a:p>
            <a:pPr marL="0" indent="0">
              <a:buNone/>
            </a:pPr>
            <a:endParaRPr lang="en-US" sz="36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3600" dirty="0">
                <a:solidFill>
                  <a:schemeClr val="bg1"/>
                </a:solidFill>
              </a:rPr>
              <a:t>Greek word = </a:t>
            </a:r>
            <a:r>
              <a:rPr lang="en-US" sz="3600" i="1" dirty="0" err="1">
                <a:solidFill>
                  <a:schemeClr val="bg1"/>
                </a:solidFill>
              </a:rPr>
              <a:t>choreo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</a:p>
          <a:p>
            <a:pPr marL="0" indent="0">
              <a:buNone/>
            </a:pPr>
            <a:endParaRPr lang="en-US" sz="36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3600" dirty="0">
                <a:solidFill>
                  <a:schemeClr val="bg1"/>
                </a:solidFill>
              </a:rPr>
              <a:t>‘</a:t>
            </a:r>
            <a:r>
              <a:rPr lang="en-US" sz="3600" u="sng" dirty="0">
                <a:solidFill>
                  <a:schemeClr val="bg1"/>
                </a:solidFill>
              </a:rPr>
              <a:t>to </a:t>
            </a:r>
            <a:r>
              <a:rPr lang="en-US" sz="3600" u="sng" dirty="0" err="1">
                <a:solidFill>
                  <a:schemeClr val="bg1"/>
                </a:solidFill>
              </a:rPr>
              <a:t>realise</a:t>
            </a:r>
            <a:r>
              <a:rPr lang="en-US" sz="3600" dirty="0">
                <a:solidFill>
                  <a:schemeClr val="bg1"/>
                </a:solidFill>
              </a:rPr>
              <a:t>’  (‘I see!’, in the sense of ‘the penny has dropped’). </a:t>
            </a:r>
            <a:endParaRPr lang="en-GB" sz="36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D34794-3D7E-43F1-960D-CFB4E2091B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6229" y="1391752"/>
            <a:ext cx="5355771" cy="4011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4395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3C763-F528-4AB6-9958-6FFD3D8511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04229"/>
            <a:ext cx="9144000" cy="1195971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3 WAYS OF SEEING …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96FBF5-ACA3-438E-A828-D1970650DE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202023"/>
            <a:ext cx="9144000" cy="3974841"/>
          </a:xfrm>
        </p:spPr>
        <p:txBody>
          <a:bodyPr>
            <a:normAutofit/>
          </a:bodyPr>
          <a:lstStyle/>
          <a:p>
            <a:pPr marL="685800" indent="-6858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bg1"/>
                </a:solidFill>
              </a:rPr>
              <a:t>To observe, notice</a:t>
            </a:r>
          </a:p>
          <a:p>
            <a:pPr marL="685800" indent="-6858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bg1"/>
                </a:solidFill>
              </a:rPr>
              <a:t>To wonder, reflect, be curious</a:t>
            </a:r>
          </a:p>
          <a:p>
            <a:pPr marL="685800" indent="-6858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bg1"/>
                </a:solidFill>
              </a:rPr>
              <a:t>To </a:t>
            </a:r>
            <a:r>
              <a:rPr lang="en-US" sz="4800" dirty="0" err="1">
                <a:solidFill>
                  <a:schemeClr val="bg1"/>
                </a:solidFill>
              </a:rPr>
              <a:t>realise</a:t>
            </a:r>
            <a:r>
              <a:rPr lang="en-US" sz="4800" dirty="0">
                <a:solidFill>
                  <a:schemeClr val="bg1"/>
                </a:solidFill>
              </a:rPr>
              <a:t> or understand</a:t>
            </a:r>
            <a:endParaRPr lang="en-GB" sz="48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7105CB-3D39-46A9-8217-1979D52425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1112" y="4555542"/>
            <a:ext cx="2620161" cy="1961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4134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435B1-B7D3-4B9D-881F-141EF1C4B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709465-0FEC-43B1-B731-727111DADC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969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457B0-E748-4692-A505-74C9F94CD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FF1650F-8FBD-43CC-AFD8-DFD65444E6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863" y="10551"/>
            <a:ext cx="10032273" cy="6858000"/>
          </a:xfrm>
        </p:spPr>
      </p:pic>
    </p:spTree>
    <p:extLst>
      <p:ext uri="{BB962C8B-B14F-4D97-AF65-F5344CB8AC3E}">
        <p14:creationId xmlns:p14="http://schemas.microsoft.com/office/powerpoint/2010/main" val="38704926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1072</TotalTime>
  <Words>526</Words>
  <Application>Microsoft Office PowerPoint</Application>
  <PresentationFormat>Widescreen</PresentationFormat>
  <Paragraphs>59</Paragraphs>
  <Slides>43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 WAYS OF SEEING 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Rewilding …. a powerful metaphor for: </vt:lpstr>
      <vt:lpstr>‘… a good metaphor engages the imagination, casting the familiar in a new light and revealing the previously invisible or unconsidered.’ (Rewilding the Church, Aisthorpe)  ‘… a metaphor proceeds by having an odd, playful and ill-fitting match to its reality, the purpose of which is to illuminate and evoke dimensions of reality which will otherwise go unnoticed and therefore unexperienced.’ (Cadences of Home, Brueggemann) </vt:lpstr>
      <vt:lpstr>PowerPoint Presentation</vt:lpstr>
      <vt:lpstr>PowerPoint Presentation</vt:lpstr>
      <vt:lpstr>3 WAYS OF SEEING …</vt:lpstr>
      <vt:lpstr>PowerPoint Presentation</vt:lpstr>
      <vt:lpstr>‘… a good metaphor engages the imagination, casting the familiar in a new light and revealing the previously invisible or unconsidered.’ (Rewilding the Church, Aisthorpe)  ‘… a metaphor proceeds by having an odd, playful and ill-fitting match to its reality, the purpose of which is to illuminate and evoke dimensions of reality which will otherwise go unnoticed and therefore unexperienced.’ (Cadences of Home, Brueggemann) </vt:lpstr>
      <vt:lpstr>PowerPoint Presentation</vt:lpstr>
      <vt:lpstr>‘We had been doing what every modern farmer is supposed to do: rationalise, intensify, diversify and, if possible, spread the fixed costs over a larger area.’</vt:lpstr>
      <vt:lpstr>Who’s timescale do we work to?</vt:lpstr>
      <vt:lpstr>Natural disturbance …</vt:lpstr>
      <vt:lpstr>PowerPoint Presentation</vt:lpstr>
      <vt:lpstr>A time to persevere and a time for stopping; A time for knuckling down and a time for  stepping back, looking afresh, reimagining …</vt:lpstr>
      <vt:lpstr>Rewilding needs leaders who are attentive …</vt:lpstr>
      <vt:lpstr>PowerPoint Presentation</vt:lpstr>
      <vt:lpstr>PowerPoint Presentation</vt:lpstr>
      <vt:lpstr>PowerPoint Presentation</vt:lpstr>
      <vt:lpstr>PowerPoint Presentation</vt:lpstr>
      <vt:lpstr>3 WAYS OF SEEING …</vt:lpstr>
      <vt:lpstr>Invasive species</vt:lpstr>
      <vt:lpstr>PowerPoint Presentation</vt:lpstr>
      <vt:lpstr>PowerPoint Presentation</vt:lpstr>
      <vt:lpstr>‘Daylighting’: reconnecting  with streams of living water …</vt:lpstr>
      <vt:lpstr>‘Daylighting’:  reconnecting with neglected streams</vt:lpstr>
      <vt:lpstr>PowerPoint Presentation</vt:lpstr>
      <vt:lpstr>3 WAYS OF SEEING …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 WAYS OF SEEING …</dc:title>
  <dc:creator>Aisthorpe, Steve</dc:creator>
  <cp:lastModifiedBy>Aisthorpe, Steve</cp:lastModifiedBy>
  <cp:revision>25</cp:revision>
  <dcterms:created xsi:type="dcterms:W3CDTF">2021-04-15T10:29:56Z</dcterms:created>
  <dcterms:modified xsi:type="dcterms:W3CDTF">2022-05-09T14:15:28Z</dcterms:modified>
</cp:coreProperties>
</file>