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DDA3A-926D-AD42-9CBD-12A6DE44E83F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3CA39-210B-EA48-973A-29A4D7C3E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2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ON PICTURES:</a:t>
            </a:r>
          </a:p>
          <a:p>
            <a:r>
              <a:rPr lang="en-US" dirty="0"/>
              <a:t>Above right – harvesting really tasty fresh corn the BRACT project in the </a:t>
            </a:r>
            <a:r>
              <a:rPr lang="en-US" dirty="0" err="1"/>
              <a:t>Mutoko</a:t>
            </a:r>
            <a:r>
              <a:rPr lang="en-US" dirty="0"/>
              <a:t> and </a:t>
            </a:r>
            <a:r>
              <a:rPr lang="en-US" dirty="0" err="1"/>
              <a:t>Mudzi</a:t>
            </a:r>
            <a:r>
              <a:rPr lang="en-US" dirty="0"/>
              <a:t> region of Mashonaland, Zimbabwe. </a:t>
            </a:r>
            <a:r>
              <a:rPr lang="en-GB" b="0" i="0" u="none" strike="noStrike" dirty="0">
                <a:solidFill>
                  <a:srgbClr val="2C3137"/>
                </a:solidFill>
                <a:effectLst/>
                <a:latin typeface="Open Sans 400"/>
              </a:rPr>
              <a:t>The BRACT programme's full title is: Building Resilience through improving the Absorptive and Adaptive Capacity for Transformation (BRACT) of at risk communities. The project seeks to 1) i</a:t>
            </a:r>
            <a:r>
              <a:rPr lang="en-GB" dirty="0"/>
              <a:t>mprove capacity to anticipate, prepare and respond to shocks and stresses in order to maintain productive capacity. 2) Develop diversified, viable livelihood options adapted to climatic and socio-economic shocks and stresses. 3) Strengthen community voice and ability to engage service providers and enhance their participation in decision making.</a:t>
            </a:r>
          </a:p>
          <a:p>
            <a:endParaRPr lang="en-GB" dirty="0"/>
          </a:p>
          <a:p>
            <a:r>
              <a:rPr lang="en-GB" dirty="0"/>
              <a:t>Centre: this is a parent of a pupil at the Falcon Junior School in Harare, modelling a Commitment for Life tote bag for 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arrived on the day of a food production competition hosted by the Zimbabwe government. Just look at this produce!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Gloria proudly showing her bananas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6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Papaya grows with sheer abandon in Zimbabwe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4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mill supplied by Christian Aid to this community in </a:t>
            </a:r>
            <a:r>
              <a:rPr lang="en-US" dirty="0" err="1"/>
              <a:t>Buhera</a:t>
            </a:r>
            <a:r>
              <a:rPr lang="en-US" dirty="0"/>
              <a:t> District. Local plants are carefully selected then milled in specific proportions, then used as a supplement to cattle and goat feed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Love the old technology – this protects grains from cattle and goats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30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way to pound grains into fine porridge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09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Sunset over World’s View in </a:t>
            </a:r>
            <a:r>
              <a:rPr lang="en-US" dirty="0" err="1"/>
              <a:t>Nyanga</a:t>
            </a:r>
            <a:r>
              <a:rPr lang="en-US" dirty="0"/>
              <a:t>, Eastern Highlands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8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Revd</a:t>
            </a:r>
            <a:r>
              <a:rPr lang="en-US" dirty="0"/>
              <a:t> </a:t>
            </a:r>
            <a:r>
              <a:rPr lang="en-US" dirty="0" err="1"/>
              <a:t>Naison</a:t>
            </a:r>
            <a:r>
              <a:rPr lang="en-US" dirty="0"/>
              <a:t> Hove at his family home in Mberengwa.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88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man plays the Mbira (Thumb Piano) incredibly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04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 </a:t>
            </a:r>
            <a:r>
              <a:rPr lang="en-US" dirty="0" err="1"/>
              <a:t>takeing</a:t>
            </a:r>
            <a:r>
              <a:rPr lang="en-US" dirty="0"/>
              <a:t> careful notes in classroom, Flacon Junior School hear Harare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Gloria is one of the excellent farmers in </a:t>
            </a:r>
            <a:r>
              <a:rPr lang="en-US" dirty="0" err="1"/>
              <a:t>Mutoko</a:t>
            </a:r>
            <a:r>
              <a:rPr lang="en-US" dirty="0"/>
              <a:t>, standing next to a very healthy banana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62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Love that smile – learners at Falcon Junior School, Harare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98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Ah – got him to smile!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53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meal before leaving home: boerewors, egg, tomato, bacon and fried veggie mix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65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Wilbert </a:t>
            </a:r>
            <a:r>
              <a:rPr lang="en-US" dirty="0" err="1"/>
              <a:t>Sayiman</a:t>
            </a:r>
            <a:r>
              <a:rPr lang="en-US" dirty="0"/>
              <a:t> taking a moment to contemplate God’s beauty in </a:t>
            </a:r>
            <a:r>
              <a:rPr lang="en-US" dirty="0" err="1"/>
              <a:t>Nyanga</a:t>
            </a:r>
            <a:r>
              <a:rPr lang="en-US" dirty="0"/>
              <a:t>, </a:t>
            </a:r>
            <a:r>
              <a:rPr lang="en-US"/>
              <a:t>Eastern Highlands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9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magnificent Baobab tree is on the road that runs along the Mozambique border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9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Left: ancient technology that still works brilliantly to store grains away from cattle and goats. </a:t>
            </a:r>
          </a:p>
          <a:p>
            <a:r>
              <a:rPr lang="en-US" dirty="0"/>
              <a:t>Bottom Left: this lovely Poinsettia was growing  in the hotel grounds just outside of </a:t>
            </a:r>
            <a:r>
              <a:rPr lang="en-US" dirty="0" err="1"/>
              <a:t>Mutare</a:t>
            </a:r>
            <a:r>
              <a:rPr lang="en-US" dirty="0"/>
              <a:t> (The Wise Owl Hotel)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Right: fruit of what I think is </a:t>
            </a:r>
            <a:r>
              <a:rPr lang="en-US" i="1" dirty="0"/>
              <a:t>Ph</a:t>
            </a:r>
            <a:r>
              <a:rPr lang="en-GB" b="0" i="1" u="none" strike="noStrike" dirty="0" err="1">
                <a:solidFill>
                  <a:srgbClr val="FFFFFF"/>
                </a:solidFill>
                <a:effectLst/>
                <a:latin typeface="titres"/>
              </a:rPr>
              <a:t>iliostigma</a:t>
            </a:r>
            <a:r>
              <a:rPr lang="en-GB" b="0" i="1" u="none" strike="noStrike" dirty="0">
                <a:solidFill>
                  <a:srgbClr val="FFFFFF"/>
                </a:solidFill>
                <a:effectLst/>
                <a:latin typeface="titres"/>
              </a:rPr>
              <a:t> </a:t>
            </a:r>
            <a:r>
              <a:rPr lang="en-GB" b="0" i="1" u="none" strike="noStrike" dirty="0" err="1">
                <a:solidFill>
                  <a:srgbClr val="FFFFFF"/>
                </a:solidFill>
                <a:effectLst/>
                <a:latin typeface="titres"/>
              </a:rPr>
              <a:t>reticulatum</a:t>
            </a:r>
            <a:r>
              <a:rPr lang="en-GB" b="0" i="1" u="none" strike="noStrike" dirty="0">
                <a:solidFill>
                  <a:srgbClr val="FFFFFF"/>
                </a:solidFill>
                <a:effectLst/>
                <a:latin typeface="titres"/>
              </a:rPr>
              <a:t> 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titres"/>
              </a:rPr>
              <a:t>in front of a solar powered borehole in the </a:t>
            </a:r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titres"/>
              </a:rPr>
              <a:t>Buhera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titres"/>
              </a:rPr>
              <a:t> District near </a:t>
            </a:r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titres"/>
              </a:rPr>
              <a:t>Marenga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titres"/>
              </a:rPr>
              <a:t>, servicing a Christian Aid supported clinic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teachers posing for a photo from a school in Mberengwa</a:t>
            </a:r>
          </a:p>
          <a:p>
            <a:r>
              <a:rPr lang="en-US" dirty="0"/>
              <a:t>Right: traditional singers in Great Zimbabwe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little guys enjoying a banana at Great </a:t>
            </a:r>
            <a:r>
              <a:rPr lang="en-US" dirty="0" err="1"/>
              <a:t>ZImbabwe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0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 handsome fella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 being offered the very tastiest bits of the chicken at a meal hosted by a school in Mberengwa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4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Revd</a:t>
            </a:r>
            <a:r>
              <a:rPr lang="en-US" dirty="0"/>
              <a:t> Wilbert </a:t>
            </a:r>
            <a:r>
              <a:rPr lang="en-US" dirty="0" err="1"/>
              <a:t>Sayimani</a:t>
            </a:r>
            <a:r>
              <a:rPr lang="en-US" dirty="0"/>
              <a:t> leading a question and answer session about how feed </a:t>
            </a:r>
            <a:r>
              <a:rPr lang="en-US" dirty="0" err="1"/>
              <a:t>scourced</a:t>
            </a:r>
            <a:r>
              <a:rPr lang="en-US" dirty="0"/>
              <a:t> from indigenous plants is collected, milled, and stored by local people here in </a:t>
            </a:r>
            <a:r>
              <a:rPr lang="en-US" dirty="0" err="1"/>
              <a:t>Buhera</a:t>
            </a:r>
            <a:r>
              <a:rPr lang="en-US" dirty="0"/>
              <a:t> District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3CA39-210B-EA48-973A-29A4D7C3EF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2BE5-DE5B-65A2-D533-10DBAF4E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C68BC-6DD0-8A3E-0786-400402224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BBF5E-C4B3-74FF-7726-ACF15FAB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F70EC-9883-C4FE-7690-8ABACD97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0D6B-6F3A-B55A-7187-0EBC364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9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12EE-7F61-4717-BA80-39E1D646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3D418-9CE2-47D0-FF7A-D16DF2DE1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85AB4-4033-FACB-88D8-4056D904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96254-FDF0-524A-7538-973F0B69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834DC-C8E6-8367-6681-76F73C94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5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079E7-CF26-DF7D-9D7A-28310E07E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35665-9460-009A-28C2-B2476AC0F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0435C-2EF3-75F5-5B85-D07E2ABD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9E54D-CCC6-8B46-8BA0-87188370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69C0A-2D01-3539-0F82-23998421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6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737B3-4C08-0128-BFB9-BCE9DD2E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DF7D-D39F-D48E-C3FD-E7D46C61A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230DF-B13D-647B-2A53-833F29A3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BFD4B-D5D6-C6A9-0D18-3EDF56D54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8CE6-103F-FD9A-5152-C0C60E89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E1B6-A6E9-44FC-D055-D69BD096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62AB-2EBC-D6EE-4D51-E7DCB13D6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98B22-48D0-8BC9-1D0D-6E81DAFD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3B930-E90D-4CF4-F23B-CA5CA992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824E2-1D46-0351-5C43-616171AC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7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656A-3DF6-4A08-780C-3E667B4B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F2C4C-B2B4-832F-4B8F-047CE35BD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94DEA-BEF1-07AC-5D5C-AC8EE00DC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1EDD0-0895-09C2-880D-525FB837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73A13-A81B-FCFF-0BF4-2C801BE6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022AD-1EEA-2C2E-19E6-9E9A7A00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1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1495-40EB-E82D-A000-87BB44BC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19AF-EF1B-01C4-3A8B-6DB847C74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DC0A-D7D1-B4B3-85FE-A71275CDA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57B59-C344-3BCC-9B15-5B3583AAF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86C67-29FD-A7EF-4894-4C722A138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EACC9-0621-4195-FBF0-08705B13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3C593-767B-F4AC-B69F-142F9AD2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6DC37-293D-576A-7D3C-20E796B9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8046-1C6A-56A7-3234-CF1CE4A9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A27E2D-9453-1DC8-B148-D5F66752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A1319-C041-4E5A-562C-29D862C4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B2FBB-D5AE-12AC-3C0A-E85CBFAD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3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FC8E3-F99A-7561-0A21-437A79A4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7F920-A086-8349-A315-D72B99BE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EC9FF-9F8E-0B7F-917C-582A1F8B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58EE-4B69-6E7B-CD23-71A64CF2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1BB11-5ADE-A1C2-C98A-0BA887AC3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618B7-9B73-3650-B43D-A2CD55C8A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149B8-1647-4CE9-5C3A-CDE6809C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D3909-9F5D-FD69-058E-796C0756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B7315-F979-A083-EDEA-084461A6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409B-DA16-F53D-63BE-C746DB96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3FB5B-7A22-D522-699C-7B6BECE15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1D299-3A88-738A-F08D-D48A7912B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15B-AC21-2936-5F56-925243610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5D301-8E21-FDE1-CEA4-C9C15DA6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6B050-AA65-49A4-867C-B5443024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1169A-7FEB-16C5-4670-C6B7126A0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55583-269E-8A7D-661E-E8915B6D1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976DB-B96F-B80F-2777-2B620AF28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15290-CB51-1E42-9490-AB9812691AE1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921B3-602E-23CD-9503-8E7837653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2FDE8-F615-01CA-E429-14F55F4D9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08E75-EE9F-2741-A96C-4CB77F22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7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x8Z5bEyHV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A2AFE-6916-F2BD-90F0-FBA9C25E9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253" y="507238"/>
            <a:ext cx="3676682" cy="3845891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</a:rPr>
              <a:t>Harvest Service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74B09-DA22-0D1D-CE6E-1F3EC2D59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253" y="4445204"/>
            <a:ext cx="3624471" cy="1781123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Love in action!</a:t>
            </a:r>
          </a:p>
        </p:txBody>
      </p:sp>
      <p:pic>
        <p:nvPicPr>
          <p:cNvPr id="5" name="Picture 4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E4046D01-BA64-0DA1-50C3-2BC1273B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5" r="12156" b="3"/>
          <a:stretch/>
        </p:blipFill>
        <p:spPr>
          <a:xfrm>
            <a:off x="4628494" y="199229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sp>
        <p:nvSpPr>
          <p:cNvPr id="245" name="Graphic 212">
            <a:extLst>
              <a:ext uri="{FF2B5EF4-FFF2-40B4-BE49-F238E27FC236}">
                <a16:creationId xmlns:a16="http://schemas.microsoft.com/office/drawing/2014/main" id="{94710CDC-1CF9-466E-A5F7-E59725747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399" y="619274"/>
            <a:ext cx="718035" cy="71803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6" name="Graphic 212">
            <a:extLst>
              <a:ext uri="{FF2B5EF4-FFF2-40B4-BE49-F238E27FC236}">
                <a16:creationId xmlns:a16="http://schemas.microsoft.com/office/drawing/2014/main" id="{A229B448-3192-4233-B2C9-F97312F0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399" y="619274"/>
            <a:ext cx="718035" cy="71803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6" name="Picture 5" descr="A person holding a bag&#10;&#10;Description automatically generated">
            <a:extLst>
              <a:ext uri="{FF2B5EF4-FFF2-40B4-BE49-F238E27FC236}">
                <a16:creationId xmlns:a16="http://schemas.microsoft.com/office/drawing/2014/main" id="{F54BCF84-D02A-FF15-8D2D-EF1318243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5" r="16627" b="3"/>
          <a:stretch/>
        </p:blipFill>
        <p:spPr>
          <a:xfrm>
            <a:off x="6275782" y="2542040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8" name="Picture 7" descr="A couple of men standing next to a plant&#10;&#10;Description automatically generated">
            <a:extLst>
              <a:ext uri="{FF2B5EF4-FFF2-40B4-BE49-F238E27FC236}">
                <a16:creationId xmlns:a16="http://schemas.microsoft.com/office/drawing/2014/main" id="{8A262B37-B4CA-9AA8-C4ED-D4838CD96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96" r="12403" b="-1"/>
          <a:stretch/>
        </p:blipFill>
        <p:spPr>
          <a:xfrm>
            <a:off x="9063993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grpSp>
        <p:nvGrpSpPr>
          <p:cNvPr id="71" name="Graphic 190">
            <a:extLst>
              <a:ext uri="{FF2B5EF4-FFF2-40B4-BE49-F238E27FC236}">
                <a16:creationId xmlns:a16="http://schemas.microsoft.com/office/drawing/2014/main" id="{24B0F550-3D95-4E91-850F-90066642B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28494" y="3151517"/>
            <a:ext cx="1843161" cy="612484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5BC412-E4C6-4819-8B93-7561DB667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DE1123E-105A-46DE-B7FC-D172B9411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5" name="Graphic 4">
            <a:extLst>
              <a:ext uri="{FF2B5EF4-FFF2-40B4-BE49-F238E27FC236}">
                <a16:creationId xmlns:a16="http://schemas.microsoft.com/office/drawing/2014/main" id="{2B740E94-FA98-412C-AD0C-D4711A4C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4224" y="3808056"/>
            <a:ext cx="1989013" cy="1989020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BBC84E8-4938-403A-9EB8-4BC0E9B46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4A3B3CE-D6D2-40D7-895E-316EB39B2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BD5A600-3580-40FC-A457-295F0CFC0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19F4336-B909-415A-BCE3-6A0F76B73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FE00877-3256-458E-9B3A-3F869A4F3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E2185C5-76B7-4CC1-A745-1D3034DD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FDBC434-547F-4CC8-BA46-3D923A3B6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EDBE966-781E-4FD5-879A-DC30A9D3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D88EF18-F6A8-454C-A981-4F6B9C17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42458A4-3F05-4AB4-AF90-E6B48051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331905E-1BB6-430D-93F3-A8738005D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C9F6DD0-41A8-40E5-B43D-216E10FCA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72703C6-192A-4E20-A68A-51B85208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BD0D36A-8DA6-4E23-BA33-636C46D8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B0CB789-7F42-4F5E-A1BD-5448A912F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931530-8302-40C2-86F2-AB7C218B7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66B73B7-1CC2-4BBD-83EA-A44D8EA13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0D7D614-EF2E-4292-A9D8-1EFC792AE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BC494E4-7170-4DA3-B449-1808D65EF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7AB0BA6-5C21-4E55-816A-9E176CE9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438FB5-A6AC-4458-ADB3-4E33DB293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22EA6E6-E697-4F48-83FE-F9343B45E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3C57DCA-1B60-4DA8-98C7-8CB53E55E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3E3D933-D3E4-4F08-A664-7B06D6DB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B9418AA-9F86-4842-B4CC-49EBA6BB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5E8B300-9471-4490-80AB-F7B2E7C42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D21A337-7CED-4EBE-B210-FBF29DB8C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E577481-070B-4CAE-AD34-992EB8094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491116-8AD8-46B4-8C53-22DCF9FF6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3C0708D-E145-4B9A-939A-2FA2F1C49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BD4D3D9-05D7-49A5-84A1-17A1CF44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EC6EE98-9209-449E-A0F1-B2A6260E3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EE949D3-44D1-440A-ACBB-91F40C926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07ED523-344D-4E06-B565-859C9D5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E03B495-0A53-429C-AEC5-311E04B68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4398FF-9AF7-43CF-810A-4BC23CA84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8F1F240-FF39-464C-8197-9D5DFABB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E723E5-864D-4EBB-89EA-0E4AF3216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BCB0F17-77D7-41C6-BC1C-A6AD4D331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B258D1D-6940-4340-9738-BC048CCC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3124E64-1A58-4DF4-AC72-0ACBDA038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CE7AB58-01AB-4656-81CF-A6A8392E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6CA2ED-DE92-4ABA-B2D1-0232E7F1D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FC840A-9B3F-46DA-BC3A-596AC1BD4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C380F78-C816-4655-97AC-D8A4BA28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6D8E1BB-7FEA-4658-8C87-ABBEAAA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CA42073-90E7-490D-AAFA-99603A90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83CFF6E-1F8A-4146-9C0B-B45589240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530D7DB-2632-43D3-A3C2-53BE24929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D217308-2829-434D-8543-E9892A02C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7FB765B-E219-467A-88AF-85C4A2A8F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4046EEC-8D4A-49EB-A1C1-681A726F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D18033A-F942-4871-BE81-EE9A3F20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A8B29B-51AE-4A99-9228-650217218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499EA92-CAAC-42B7-B443-CB2FCBEB4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591ED4-E244-4FCB-B4ED-B2FD4ACB2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B72FE3F-3655-4893-80BF-285CD0739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6ADF6AF-1741-4C8D-96A4-33F7903E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8D2F5E2-A1E6-468B-A628-2D36E2C1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D975E45-086F-458B-AB7C-A0EFFE80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276D1C8-4E1D-48B6-8881-6CDC8D000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5B5BC7C-2D39-4010-8E32-DF9DF201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A0686BE-D0C9-4636-9C17-FEE8FEC5E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DFE484B-8CFA-4824-8621-1FE446A3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B79443C-AF12-4943-ACD4-171FB422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38348E3-4F3D-4FA7-B029-C6B894FFA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CA5CAC1-5213-4DCA-8371-75A55BC31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5D5A1A-3E18-4266-8526-F8B57411D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887493C-21D0-4ED2-8685-92B45D3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126D9D7-38B7-4EEA-85C2-4E98990B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F21A9FB-8834-48F8-8D50-EF12901C5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F66BB07-AC73-40E1-9E4B-89DB40D27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4FD23C3-292A-41CC-A381-D78BD15F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2ADCD5F-D271-4096-9F29-F41829A7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11C0FE5-30EE-45E9-A8FB-C595B653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FF3E45E5-D957-4A44-862C-F015D19B1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04638AF-9BD8-47CD-A905-0DE2CDBEF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2741B7D-D80B-45D2-AA14-2FAF9049D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627F620-C05F-4AD5-A7FE-7B3CB9152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D8B6BB9-6F21-4660-8A7A-C716C7C53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6989573-9BC0-4622-B9E3-B32B8257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69A9AC5-1B70-4AE9-B02E-7DF8FB84F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87449A6-72D9-4C14-9652-839AB1F39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C106DF8-941B-443E-8D35-14580031E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94FA74D-875A-4D64-8516-D6472DF8E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8481730-7181-4C8C-B9C6-A115B266A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8C392FA-C134-4BFF-9F8C-51A4E7C0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E26F0F7-97F7-452D-A36A-AAC7B2A4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9B4080-EFEF-469E-A2CF-F09BF46E1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0594B20-967B-49FE-B5AA-055B9B4D0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34CF273-6651-4A1F-A61D-3C4C3854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65D617A-DD6E-45D0-A857-1FA67A859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D89D47D-A693-44DC-AC42-A1160FC0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BA31854-BF75-4B5B-A53E-83969582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CCE3318-9293-4DC5-874D-BA3D9740A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8943C9A-6524-4391-BA91-577E9387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A5BCF91-A6C2-4D77-A46D-2CDDB2B9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B0F6AB4-0997-4592-9B07-B68CE187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E9376A0-F2E0-40BF-A7AF-7281D03D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4B70BEE1-4670-4B82-9F9A-FB429F39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8BDF49E-A29D-43A3-ADC2-292F13A64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3640357-1323-426E-A930-AAAAEA4D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6455028-161D-4127-84C7-6CD1A59F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5C55F12-4E33-4861-BC5C-AFAAF7FB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DD6BCB5-D63E-4BBF-B515-70C0C83ED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8278678-2A88-439F-9B8A-4E3E9393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64112BE-9D58-4AD2-A692-79F942710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9CF0441-58DE-4E28-8E5C-126D211F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BAF3616-0977-4425-8BD9-B93402312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72139E9-93A3-4FDC-ABCD-72F0921B0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E1ABCDC-D281-4CD9-BA2E-DE7583235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A120167-EDEF-476B-9620-EFAB20A8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E38E078-6B4E-4E7E-A2E1-2CDCA24C1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9874C169-1379-4BB9-B9D5-B5C5C192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BB2BAFF-571B-4F2D-AFCF-50B0527D8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8C1BC9C-490F-425D-9A82-1F4C4C57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5635565-E926-497B-829C-C9A0816D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E4C3011-7CDA-40C2-A63F-BBDB516A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7C32FB7-1501-4F32-8ED5-6EEC59A0B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47CC0E0-9DAE-41FA-BF39-E79CA918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1F043F8-C1BF-4524-ADA5-A0E4626A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270DE89-1451-45FA-AAD7-075903153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E42FDF2-4845-4CB0-AA21-8D86966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109337A-A85F-41A9-9C68-78D92FE3E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8DCBFAA-2E4E-43F2-AA2B-7EA9AABF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ACCD4818-6768-4959-80E4-01320FBF8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25C745A-3D68-4FDD-8AC0-21087903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D391178-5CDC-4778-954B-18736CDD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E8FF74A-6757-4C53-A6D1-36F53A32B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CC4532A-EE58-4836-BB09-3194649C6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4127B9E-133A-4FD1-8B79-637A075A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28D38FE-90F1-494D-8F0E-D89754E0F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1F56C68-072F-4641-BD31-AE2004B3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4AF48276-EC6D-4EDF-889C-0563E3CB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EE0A97C-ACEF-4CFB-9FE8-274FDE2A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DE8458C7-22DF-4601-8120-10512404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BECAF46-FC46-41BB-92D3-CFA21AA1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09FE3E6-49D5-4C5C-8C2E-E31E5F51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557A84F-10E2-4C72-A184-33B59DF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E0B479C-AA44-4EF3-9A6A-03559B51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F71F7D4-D7FF-49FE-B9D1-97BA696D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A6BABC6-A1FA-484B-BAB8-1EC8EE2C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D20E132-D22A-4DAE-BEE1-EB3492FC0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A704EA7-289B-4288-998E-305267B5A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EAC234A-BE8D-43E4-BFE0-4C187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0BB83A3-F7A7-4017-AACE-5F8CCF94E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13F101A-DB2B-4CC2-99D3-97A22E384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C6D55D4-D22B-4295-ACDE-0DBAE2E46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88C1128-2B70-419A-9034-DE6C9C02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BC10DB9-73CF-48BB-81A2-73F4678CA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8125E58-430D-4811-BF81-370A029C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8CD306F6-A0CA-4FD8-AF06-51B86144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0BEE954A-C095-4EA0-A660-158883C55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013A2A3-ADD2-412F-AAE5-7CD270769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096985A-C23C-411E-99A9-9A7CD103F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9363059-F563-492E-8262-45E3D2FBD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1BF16AB-D65B-4E1C-B173-81C328FFD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0B43630-5342-45D2-9B5C-CB51E55F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D905CCB-CED8-4D6A-B990-655BE1A9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72304FB-F275-4403-A6C6-A700AEB91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AF715F42-4E51-429B-A679-D796E245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01D0433E-3F3B-4F4D-AD93-240E922B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D0C5440-E57C-453A-BA9E-04D690676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B7E2CF9-B31E-4124-BBF7-2C6D4AC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AF0938E3-CCFE-4C6B-A2E2-BD4242ACE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EDDB9A1-5385-42C9-A6A2-C7BEE985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BD6B00B-9F3C-4EAA-9AA6-9CEDAF74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453445DE-2B52-40A9-80AB-67044FD5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FA1A11A-4D6A-42C7-974F-ABA154193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7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onkey eating a banana&#10;&#10;Description automatically generated">
            <a:extLst>
              <a:ext uri="{FF2B5EF4-FFF2-40B4-BE49-F238E27FC236}">
                <a16:creationId xmlns:a16="http://schemas.microsoft.com/office/drawing/2014/main" id="{7B6FB3EE-D7B4-159E-B6D9-8B584FF1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03" r="17553" b="738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79E43-7438-7B63-4FAE-EBFF4823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Sermon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6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evin Snyman: in Zimbabwe&#10;Description automatically generated">
            <a:extLst>
              <a:ext uri="{FF2B5EF4-FFF2-40B4-BE49-F238E27FC236}">
                <a16:creationId xmlns:a16="http://schemas.microsoft.com/office/drawing/2014/main" id="{FBBEA9B6-7870-3EB0-67D5-0E5E0FED3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75" b="33425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3284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late of food on a table&#10;&#10;Description automatically generated">
            <a:extLst>
              <a:ext uri="{FF2B5EF4-FFF2-40B4-BE49-F238E27FC236}">
                <a16:creationId xmlns:a16="http://schemas.microsoft.com/office/drawing/2014/main" id="{8F213B79-9EEF-5ABB-B350-3B5F5D43D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661" b="14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C8B14FF7-8391-0028-2411-6FF71520B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77" b="139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taking a picture of vegetables&#10;&#10;Description automatically generated">
            <a:extLst>
              <a:ext uri="{FF2B5EF4-FFF2-40B4-BE49-F238E27FC236}">
                <a16:creationId xmlns:a16="http://schemas.microsoft.com/office/drawing/2014/main" id="{0FDF0C14-9D9C-F0E4-BFB7-A35E542E5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1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field with bananas&#10;&#10;Description automatically generated">
            <a:extLst>
              <a:ext uri="{FF2B5EF4-FFF2-40B4-BE49-F238E27FC236}">
                <a16:creationId xmlns:a16="http://schemas.microsoft.com/office/drawing/2014/main" id="{71E93AA3-13D2-760C-88C7-D8B926CE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tree with fruits&#10;&#10;Description automatically generated">
            <a:extLst>
              <a:ext uri="{FF2B5EF4-FFF2-40B4-BE49-F238E27FC236}">
                <a16:creationId xmlns:a16="http://schemas.microsoft.com/office/drawing/2014/main" id="{A1A11071-E0C6-9F32-7A6F-DA9F8F333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83" b="126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9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erson standing in a room with a machine&#10;&#10;Description automatically generated">
            <a:extLst>
              <a:ext uri="{FF2B5EF4-FFF2-40B4-BE49-F238E27FC236}">
                <a16:creationId xmlns:a16="http://schemas.microsoft.com/office/drawing/2014/main" id="{85198CA4-46FF-3F3B-0185-238F00C1D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912" b="179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ooden structure with hay on top&#10;&#10;Description automatically generated">
            <a:extLst>
              <a:ext uri="{FF2B5EF4-FFF2-40B4-BE49-F238E27FC236}">
                <a16:creationId xmlns:a16="http://schemas.microsoft.com/office/drawing/2014/main" id="{C573FDB5-011A-D716-A066-20425EC72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619" b="91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75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ortar and pestle on a table&#10;&#10;Description automatically generated">
            <a:extLst>
              <a:ext uri="{FF2B5EF4-FFF2-40B4-BE49-F238E27FC236}">
                <a16:creationId xmlns:a16="http://schemas.microsoft.com/office/drawing/2014/main" id="{464AD15D-6F09-674D-1947-BC1564EB0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428" b="1567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092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0A1F39CF-0F4A-7F14-2686-C93FFD354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2365" r="7424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6CE62-4B83-9C59-CBB3-E9ED4948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Welcome!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Love in Action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6315B7-40A9-B98E-03F1-152F1DFC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erson standing next to a bunch of bananas&#10;&#10;Description automatically generated">
            <a:extLst>
              <a:ext uri="{FF2B5EF4-FFF2-40B4-BE49-F238E27FC236}">
                <a16:creationId xmlns:a16="http://schemas.microsoft.com/office/drawing/2014/main" id="{5E393B0D-2091-997F-6133-8440B3D9D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62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227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un setting over a mountain&#10;&#10;Description automatically generated">
            <a:extLst>
              <a:ext uri="{FF2B5EF4-FFF2-40B4-BE49-F238E27FC236}">
                <a16:creationId xmlns:a16="http://schemas.microsoft.com/office/drawing/2014/main" id="{0AE8458A-D324-27D3-B274-E5A9E498B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228" b="5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on a staircase&#10;&#10;Description automatically generated">
            <a:extLst>
              <a:ext uri="{FF2B5EF4-FFF2-40B4-BE49-F238E27FC236}">
                <a16:creationId xmlns:a16="http://schemas.microsoft.com/office/drawing/2014/main" id="{1902697E-8473-69B0-32E1-B2B643DB8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863" b="121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5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looking away from the camera&#10;&#10;Description automatically generated">
            <a:extLst>
              <a:ext uri="{FF2B5EF4-FFF2-40B4-BE49-F238E27FC236}">
                <a16:creationId xmlns:a16="http://schemas.microsoft.com/office/drawing/2014/main" id="{46F19FFF-C57D-35E8-681E-37F94DD94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15" r="-2" b="9759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young child writing on a piece of paper&#10;&#10;Description automatically generated">
            <a:extLst>
              <a:ext uri="{FF2B5EF4-FFF2-40B4-BE49-F238E27FC236}">
                <a16:creationId xmlns:a16="http://schemas.microsoft.com/office/drawing/2014/main" id="{7B00A6E1-CEB6-8054-0AEF-C5195B36A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" r="-2" b="15727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ew children in green sweaters and hats&#10;&#10;Description automatically generated">
            <a:extLst>
              <a:ext uri="{FF2B5EF4-FFF2-40B4-BE49-F238E27FC236}">
                <a16:creationId xmlns:a16="http://schemas.microsoft.com/office/drawing/2014/main" id="{98FBBB58-AC03-9E14-05C3-322EF51FA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8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wearing a green hat&#10;&#10;Description automatically generated">
            <a:extLst>
              <a:ext uri="{FF2B5EF4-FFF2-40B4-BE49-F238E27FC236}">
                <a16:creationId xmlns:a16="http://schemas.microsoft.com/office/drawing/2014/main" id="{F19C384D-5F9D-DC3A-B727-57869B877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191" b="12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8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late of food on a table&#10;&#10;Description automatically generated">
            <a:extLst>
              <a:ext uri="{FF2B5EF4-FFF2-40B4-BE49-F238E27FC236}">
                <a16:creationId xmlns:a16="http://schemas.microsoft.com/office/drawing/2014/main" id="{8F1253AC-CB24-AE03-6D1A-8CF291B88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7736" b="10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83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jumping in a room with baskets of tomatoes&#10;&#10;Description automatically generated">
            <a:extLst>
              <a:ext uri="{FF2B5EF4-FFF2-40B4-BE49-F238E27FC236}">
                <a16:creationId xmlns:a16="http://schemas.microsoft.com/office/drawing/2014/main" id="{E15E5731-4B3B-36F4-AD0E-A03FD3A7C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26" r="2" b="4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60F91C7-E5B9-F2BB-E5A6-8D64BC2B4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95000"/>
                    <a:alpha val="80000"/>
                  </a:schemeClr>
                </a:solidFill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2221405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D4044-8D85-E190-55B2-20B7AE5E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Questions in Groups</a:t>
            </a:r>
          </a:p>
        </p:txBody>
      </p:sp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20CF61F9-F68A-893F-0B3B-BFD12BA04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-2346" y="1835281"/>
            <a:ext cx="5666547" cy="31874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A6A8D-D7ED-4711-F116-261F08FC2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5185229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YAFdJl36Ts4 0"/>
              </a:rPr>
              <a:t>1)  Have you ever travelled to an African country? Please share with two or three people around you</a:t>
            </a:r>
          </a:p>
          <a:p>
            <a:pPr marL="0" indent="0">
              <a:buNone/>
            </a:pPr>
            <a:endParaRPr lang="en-GB" b="0" i="0" u="none" strike="noStrike" dirty="0">
              <a:solidFill>
                <a:schemeClr val="bg1"/>
              </a:solidFill>
              <a:effectLst/>
              <a:latin typeface="YAFdJl36Ts4 0"/>
            </a:endParaRPr>
          </a:p>
          <a:p>
            <a:pPr marL="0" indent="0">
              <a:buNone/>
            </a:pPr>
            <a:r>
              <a:rPr lang="en-GB" b="0" i="0" u="none" strike="noStrike" dirty="0">
                <a:solidFill>
                  <a:schemeClr val="bg1"/>
                </a:solidFill>
                <a:effectLst/>
                <a:latin typeface="YAFdJl36Ts4 0"/>
              </a:rPr>
              <a:t>2)  What are some of the ways that you already - or could  - work to address poverty in the world?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692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5BCF-753C-EEDD-8D47-324C0625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Hymn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26C6-482F-80A8-1266-70711E67B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next to a dirt road&#10;&#10;Description automatically generated">
            <a:extLst>
              <a:ext uri="{FF2B5EF4-FFF2-40B4-BE49-F238E27FC236}">
                <a16:creationId xmlns:a16="http://schemas.microsoft.com/office/drawing/2014/main" id="{45DD261A-C8F1-F817-064F-92A4CF938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576" r="9092" b="1348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A9E0F-30B7-EC4D-FCD9-F8A75C84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Call to Worship Isaiah 55 </a:t>
            </a:r>
            <a:r>
              <a:rPr lang="en-US" sz="1800" dirty="0">
                <a:solidFill>
                  <a:schemeClr val="bg1"/>
                </a:solidFill>
              </a:rPr>
              <a:t>(various vss.)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5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sitting on a rock overlooking a valley&#10;&#10;Description automatically generated">
            <a:extLst>
              <a:ext uri="{FF2B5EF4-FFF2-40B4-BE49-F238E27FC236}">
                <a16:creationId xmlns:a16="http://schemas.microsoft.com/office/drawing/2014/main" id="{B79D29EF-0339-4988-A9D6-084532E0F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" b="536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1E44E-9400-25A4-CC15-0899A1F5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Prayers of Intercession</a:t>
            </a:r>
          </a:p>
        </p:txBody>
      </p:sp>
    </p:spTree>
    <p:extLst>
      <p:ext uri="{BB962C8B-B14F-4D97-AF65-F5344CB8AC3E}">
        <p14:creationId xmlns:p14="http://schemas.microsoft.com/office/powerpoint/2010/main" val="1223968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9CDB-F445-BC95-7FA3-E6A5816E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Final hymn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992A0-C7A9-A8D3-015B-CDFB002BC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3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3B78E-7C6D-2A09-9EB9-7819D035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4C53E-E45D-05D1-5909-3D55FEF09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69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4E7E-81B6-BE75-B247-E3230696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Hymn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9588-595F-2665-A17F-844D7C59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1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77E33-718F-A216-D22B-1B0B266C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Opening Prayer</a:t>
            </a:r>
          </a:p>
        </p:txBody>
      </p:sp>
      <p:pic>
        <p:nvPicPr>
          <p:cNvPr id="7" name="Picture 6" descr="A wooden structure with hay on top&#10;&#10;Description automatically generated">
            <a:extLst>
              <a:ext uri="{FF2B5EF4-FFF2-40B4-BE49-F238E27FC236}">
                <a16:creationId xmlns:a16="http://schemas.microsoft.com/office/drawing/2014/main" id="{2A18DEFA-A6AA-C640-24C7-D33EDC38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r="11611"/>
          <a:stretch/>
        </p:blipFill>
        <p:spPr>
          <a:xfrm>
            <a:off x="20" y="2"/>
            <a:ext cx="3834650" cy="3333747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5" name="Content Placeholder 4" descr="A close-up of a red flower&#10;&#10;Description automatically generated">
            <a:extLst>
              <a:ext uri="{FF2B5EF4-FFF2-40B4-BE49-F238E27FC236}">
                <a16:creationId xmlns:a16="http://schemas.microsoft.com/office/drawing/2014/main" id="{5567F486-A723-7E9C-CF86-011FA3FD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9" r="4966" b="-2"/>
          <a:stretch/>
        </p:blipFill>
        <p:spPr>
          <a:xfrm>
            <a:off x="1" y="3562350"/>
            <a:ext cx="3986041" cy="3295650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8" descr="A close-up of a fruit from a tree&#10;&#10;Description automatically generated">
            <a:extLst>
              <a:ext uri="{FF2B5EF4-FFF2-40B4-BE49-F238E27FC236}">
                <a16:creationId xmlns:a16="http://schemas.microsoft.com/office/drawing/2014/main" id="{5044539C-EBF7-BC50-F46E-26135B96D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1380" r="30155" b="-2"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140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97011-30CF-B4E5-E333-A7FFD5DF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All Age Activity: Invitation to a Party!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C30D590-6A7F-54DA-2093-A66B1B24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5" r="1" b="11087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Content Placeholder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7D62C34-8A3F-A071-543D-A91905580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3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DC806FA-AFB2-7258-1AAE-C0F95EDE1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6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4D14-1759-6199-0C32-56BA2B61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Hymn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6539C-552B-53EF-8DFF-B3751489B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71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045F2-5CDF-06D6-96E6-CE3D5AC1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" y="507238"/>
            <a:ext cx="3865212" cy="38458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Commitment for Life?</a:t>
            </a:r>
          </a:p>
        </p:txBody>
      </p:sp>
      <p:grpSp>
        <p:nvGrpSpPr>
          <p:cNvPr id="23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Content Placeholder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4576E7-58D9-21B7-0C6E-15B787E47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2" r="3857" b="-2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4" name="Content Placeholder 3" descr="A black and blue logo with a black background&#10;&#10;Description automatically generated">
            <a:extLst>
              <a:ext uri="{FF2B5EF4-FFF2-40B4-BE49-F238E27FC236}">
                <a16:creationId xmlns:a16="http://schemas.microsoft.com/office/drawing/2014/main" id="{E64B2979-887F-9F26-5EE8-1055D34AA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272" r="-3" b="2975"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7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48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A80F-2D6C-CE60-340B-2FC27477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 in Action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8EB5D-FF42-EEA6-8BA1-AB8188A83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https://youtu.be/zx8Z5bEyHVE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9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642</Words>
  <Application>Microsoft Macintosh PowerPoint</Application>
  <PresentationFormat>Widescreen</PresentationFormat>
  <Paragraphs>73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Open Sans 400</vt:lpstr>
      <vt:lpstr>titres</vt:lpstr>
      <vt:lpstr>YAFdJl36Ts4 0</vt:lpstr>
      <vt:lpstr>Office Theme</vt:lpstr>
      <vt:lpstr>Harvest Service 2023</vt:lpstr>
      <vt:lpstr>Welcome!  Love in Action</vt:lpstr>
      <vt:lpstr>Call to Worship Isaiah 55 (various vss.)</vt:lpstr>
      <vt:lpstr>Insert Hymn here</vt:lpstr>
      <vt:lpstr>Opening Prayer</vt:lpstr>
      <vt:lpstr>All Age Activity: Invitation to a Party!</vt:lpstr>
      <vt:lpstr>Insert Hymn here</vt:lpstr>
      <vt:lpstr>What is Commitment for Life?</vt:lpstr>
      <vt:lpstr>Love in Action Video</vt:lpstr>
      <vt:lpstr>Sermon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in Groups</vt:lpstr>
      <vt:lpstr>Hymn here</vt:lpstr>
      <vt:lpstr>Prayers of Intercession</vt:lpstr>
      <vt:lpstr>Insert Final hymn here</vt:lpstr>
      <vt:lpstr>Insert Benediction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Harvest Service 2023</dc:title>
  <dc:creator>Kevin Snyman</dc:creator>
  <cp:lastModifiedBy>Kevin Snyman</cp:lastModifiedBy>
  <cp:revision>6</cp:revision>
  <dcterms:created xsi:type="dcterms:W3CDTF">2023-08-03T10:23:26Z</dcterms:created>
  <dcterms:modified xsi:type="dcterms:W3CDTF">2023-09-05T14:32:38Z</dcterms:modified>
</cp:coreProperties>
</file>