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77" r:id="rId4"/>
  </p:sldMasterIdLst>
  <p:notesMasterIdLst>
    <p:notesMasterId r:id="rId18"/>
  </p:notesMasterIdLst>
  <p:sldIdLst>
    <p:sldId id="257" r:id="rId5"/>
    <p:sldId id="341" r:id="rId6"/>
    <p:sldId id="258" r:id="rId7"/>
    <p:sldId id="259" r:id="rId8"/>
    <p:sldId id="345" r:id="rId9"/>
    <p:sldId id="346" r:id="rId10"/>
    <p:sldId id="356" r:id="rId11"/>
    <p:sldId id="349" r:id="rId12"/>
    <p:sldId id="350" r:id="rId13"/>
    <p:sldId id="354" r:id="rId14"/>
    <p:sldId id="261" r:id="rId15"/>
    <p:sldId id="263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D9F"/>
    <a:srgbClr val="66C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85470" autoAdjust="0"/>
  </p:normalViewPr>
  <p:slideViewPr>
    <p:cSldViewPr snapToGrid="0">
      <p:cViewPr varScale="1">
        <p:scale>
          <a:sx n="54" d="100"/>
          <a:sy n="54" d="100"/>
        </p:scale>
        <p:origin x="10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AB7F6-23EC-4289-9DD8-1E0BF90627CD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4FAEA-C212-4E4A-86AD-9BAE3353F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60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4FAEA-C212-4E4A-86AD-9BAE3353F7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4FAEA-C212-4E4A-86AD-9BAE3353F7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6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4FAEA-C212-4E4A-86AD-9BAE3353F7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23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4FAEA-C212-4E4A-86AD-9BAE3353F7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557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4FAEA-C212-4E4A-86AD-9BAE3353F7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9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Vs and 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4FAEA-C212-4E4A-86AD-9BAE3353F7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85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4FAEA-C212-4E4A-86AD-9BAE3353F7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5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4FAEA-C212-4E4A-86AD-9BAE3353F7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0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4FAEA-C212-4E4A-86AD-9BAE3353F7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9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23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6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643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87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5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88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7/16/2024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3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6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3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94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56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03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4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02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9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7/16/2024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93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03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521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7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218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25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39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45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1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0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7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9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9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8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4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BD54-29B9-3D42-B178-776ED395AA85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2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F843A8EA-0FF7-656D-8E09-E1CC25E1FA43}"/>
              </a:ext>
            </a:extLst>
          </p:cNvPr>
          <p:cNvSpPr txBox="1">
            <a:spLocks/>
          </p:cNvSpPr>
          <p:nvPr/>
        </p:nvSpPr>
        <p:spPr>
          <a:xfrm>
            <a:off x="1524000" y="1821021"/>
            <a:ext cx="9144000" cy="3215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/>
              <a:t>Church Life Review</a:t>
            </a:r>
          </a:p>
          <a:p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r>
              <a:rPr lang="en-GB" sz="2800" i="1" dirty="0">
                <a:latin typeface="+mn-lt"/>
              </a:rPr>
              <a:t>What it is and where we are</a:t>
            </a:r>
          </a:p>
        </p:txBody>
      </p:sp>
    </p:spTree>
    <p:extLst>
      <p:ext uri="{BB962C8B-B14F-4D97-AF65-F5344CB8AC3E}">
        <p14:creationId xmlns:p14="http://schemas.microsoft.com/office/powerpoint/2010/main" val="27647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DF87-1E1A-AB12-B277-B0D9DBB7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How can Synods work together to deliver the support local congregations are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0ED0-5383-022B-7819-7B2B8935A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418666" cy="4537094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Through what forum does that happen?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How can resources of all varieties be shared?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What are the structures necessary for that?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What can rightly only be done by Synods on their own because it is contextual (and what does that cost?)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What are we better trying to deliver as a family of Synods (on the all contribute all receive model – and what would that cost?)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8F1FC8A-A13A-2D00-05DD-CB1CB1BF3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" r="23067"/>
          <a:stretch/>
        </p:blipFill>
        <p:spPr bwMode="auto">
          <a:xfrm>
            <a:off x="6230248" y="2603489"/>
            <a:ext cx="325813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8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519D-A75D-1DF2-BD82-128B56A5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CLR Phase Two (Design)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A84F-289E-BB8F-7176-0D1F5624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163" y="1793174"/>
            <a:ext cx="5624102" cy="3880773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GA 2023 decided to set up CLR Phase Two – three workstreams</a:t>
            </a:r>
          </a:p>
          <a:p>
            <a:pPr lvl="1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Financial resource sharing</a:t>
            </a:r>
          </a:p>
          <a:p>
            <a:pPr lvl="1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Shared support services</a:t>
            </a:r>
          </a:p>
          <a:p>
            <a:pPr lvl="1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Lay workers</a:t>
            </a:r>
          </a:p>
          <a:p>
            <a:pPr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Emphasis is on design</a:t>
            </a:r>
          </a:p>
          <a:p>
            <a:pPr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Steering Group guiding the work, overseen by a Sub-Committee of the Business Committee</a:t>
            </a:r>
          </a:p>
          <a:p>
            <a:pPr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Finance workstream – new models of resource sharing</a:t>
            </a:r>
          </a:p>
          <a:p>
            <a:pPr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Support services and lay workers – living labs.</a:t>
            </a:r>
          </a:p>
        </p:txBody>
      </p:sp>
      <p:pic>
        <p:nvPicPr>
          <p:cNvPr id="5" name="Picture 4" descr="Layout of website design sketches on white paper">
            <a:extLst>
              <a:ext uri="{FF2B5EF4-FFF2-40B4-BE49-F238E27FC236}">
                <a16:creationId xmlns:a16="http://schemas.microsoft.com/office/drawing/2014/main" id="{65BAC37C-A2AF-E0DD-26DE-82D93BA9B1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4" r="21161" b="-2"/>
          <a:stretch/>
        </p:blipFill>
        <p:spPr>
          <a:xfrm>
            <a:off x="677334" y="1793174"/>
            <a:ext cx="3144597" cy="445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2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519D-A75D-1DF2-BD82-128B56A5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Where We Are</a:t>
            </a:r>
          </a:p>
        </p:txBody>
      </p:sp>
      <p:pic>
        <p:nvPicPr>
          <p:cNvPr id="5" name="Picture 4" descr="Pin on a map">
            <a:extLst>
              <a:ext uri="{FF2B5EF4-FFF2-40B4-BE49-F238E27FC236}">
                <a16:creationId xmlns:a16="http://schemas.microsoft.com/office/drawing/2014/main" id="{4D4E3D95-5E8B-0FF7-EEBC-BD0776850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5" r="17738" b="909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A84F-289E-BB8F-7176-0D1F5624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1839955"/>
            <a:ext cx="6424440" cy="3880773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Business Committee agreed changes to process in April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Established programme structure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Steering Group composed – 8 members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Sub-Committee assembled – 5 members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Focussed initially on the finance workstream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13 June – CLR finance consultation – 4 options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Now we have questions to answer within the URC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First SG and S-C meetings upcoming.</a:t>
            </a:r>
          </a:p>
        </p:txBody>
      </p:sp>
    </p:spTree>
    <p:extLst>
      <p:ext uri="{BB962C8B-B14F-4D97-AF65-F5344CB8AC3E}">
        <p14:creationId xmlns:p14="http://schemas.microsoft.com/office/powerpoint/2010/main" val="154100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tage compass and blurred forest trail">
            <a:extLst>
              <a:ext uri="{FF2B5EF4-FFF2-40B4-BE49-F238E27FC236}">
                <a16:creationId xmlns:a16="http://schemas.microsoft.com/office/drawing/2014/main" id="{974770A8-2599-7C21-98EC-E1F069989F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CB519D-A75D-1DF2-BD82-128B56A5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Where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A84F-289E-BB8F-7176-0D1F5624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379"/>
            <a:ext cx="4393431" cy="38807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Primary objective of Phase Two is to produce a series of recommendations to an extraordinary session of General Assembly in November 2025</a:t>
            </a:r>
          </a:p>
          <a:p>
            <a:pPr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Must have completed all investigations and analysis by middle of next year</a:t>
            </a:r>
          </a:p>
          <a:p>
            <a:pPr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Next steps include:</a:t>
            </a:r>
          </a:p>
          <a:p>
            <a:pPr lvl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Progressing finance resource sharing workstream</a:t>
            </a:r>
          </a:p>
          <a:p>
            <a:pPr lvl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Further consultative events</a:t>
            </a:r>
          </a:p>
          <a:p>
            <a:pPr lvl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Testing ideas in living labs</a:t>
            </a:r>
          </a:p>
          <a:p>
            <a:pPr lvl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Analysing outcomes of investigations.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0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23FD28-9D67-2A49-0638-153DA137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522" y="683551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Jeremiah 29: 5-7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F5BEA8-AD48-2AC7-8A2D-F56DF022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688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0" i="0" dirty="0"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Build houses and live in them; plant gardens and eat what they produce. </a:t>
            </a:r>
            <a:r>
              <a:rPr lang="en-US" b="0" i="0" baseline="30000" dirty="0"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6</a:t>
            </a:r>
            <a:r>
              <a:rPr lang="en-US" b="0" i="0" dirty="0"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Take wives and have sons and daughters; take wives for your sons, and give your daughters in marriage, that they may bear sons and daughters; multiply there, and do not decrease. </a:t>
            </a:r>
            <a:r>
              <a:rPr lang="en-US" b="0" i="0" baseline="30000" dirty="0"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7</a:t>
            </a:r>
            <a:r>
              <a:rPr lang="en-US" b="0" i="0" dirty="0"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But seek the welfare of the city where I have sent you into exile, and pray to the </a:t>
            </a:r>
            <a:r>
              <a:rPr lang="en-US" b="0" i="0" cap="small" dirty="0"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Lord</a:t>
            </a:r>
            <a:r>
              <a:rPr lang="en-US" b="0" i="0" dirty="0"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 on its behalf, for in its welfare you will find your welfare.</a:t>
            </a:r>
            <a:endParaRPr lang="en-GB" dirty="0"/>
          </a:p>
        </p:txBody>
      </p:sp>
      <p:pic>
        <p:nvPicPr>
          <p:cNvPr id="2050" name="Picture 2" descr="Free Woman Planting Vegetables on the Garden Stock Photo">
            <a:extLst>
              <a:ext uri="{FF2B5EF4-FFF2-40B4-BE49-F238E27FC236}">
                <a16:creationId xmlns:a16="http://schemas.microsoft.com/office/drawing/2014/main" id="{E1F1ADB4-BA57-A3A7-53D7-D2C7A851B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149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Isosceles Triangle 205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99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9144-B6FE-CBFF-43C8-DA96158A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F6DDB-A4EC-846A-61DD-46EA95EDA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1361"/>
            <a:ext cx="8596668" cy="4836945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Changes being seen in Christian denominations of all sizes across Europe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Declining membership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Increasing regulatory pressures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URC - deficits, outdated structures – Covid-19 pandemic brought everything into focus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Many URC structures and practices unchanged since first URC Act in 1972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Carrying on ‘as is’ no longer possible – change necessary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Decision to establish a review.</a:t>
            </a:r>
          </a:p>
        </p:txBody>
      </p:sp>
    </p:spTree>
    <p:extLst>
      <p:ext uri="{BB962C8B-B14F-4D97-AF65-F5344CB8AC3E}">
        <p14:creationId xmlns:p14="http://schemas.microsoft.com/office/powerpoint/2010/main" val="129670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519D-A75D-1DF2-BD82-128B56A5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Church Life Review Group Phase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A84F-289E-BB8F-7176-0D1F5624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7924"/>
            <a:ext cx="8371663" cy="3306590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CLR Group (Phase One) formally commenced following GA 2021</a:t>
            </a:r>
          </a:p>
          <a:p>
            <a:pPr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Outputs:</a:t>
            </a:r>
          </a:p>
          <a:p>
            <a:pPr lvl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Theos Report</a:t>
            </a:r>
          </a:p>
          <a:p>
            <a:pPr lvl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MKS Financial Accountancy Study</a:t>
            </a:r>
          </a:p>
          <a:p>
            <a:pPr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GA 2023 Papers – Book of Reports</a:t>
            </a:r>
          </a:p>
          <a:p>
            <a:pPr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GA 2023 Resolutions – Record of Assembly.</a:t>
            </a:r>
          </a:p>
        </p:txBody>
      </p:sp>
    </p:spTree>
    <p:extLst>
      <p:ext uri="{BB962C8B-B14F-4D97-AF65-F5344CB8AC3E}">
        <p14:creationId xmlns:p14="http://schemas.microsoft.com/office/powerpoint/2010/main" val="209172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C29964-986B-38E5-524F-0D7A4C76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Theos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33D2B-A510-27AB-92BE-581FEC2D2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06565"/>
            <a:ext cx="5070323" cy="3880772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Small Churches can make a profound difference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The URC is made up of a community activist kind of people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People are tired and feel overwhelmed by ‘compliance’ issues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We need to face squarely the need for our community engagement to be accompanied by deepening discipleship and proactive evangelism.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3C306-CEDF-CF0A-4EEF-40ADD19EA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26" t="24307" r="63511" b="5583"/>
          <a:stretch/>
        </p:blipFill>
        <p:spPr>
          <a:xfrm>
            <a:off x="5996545" y="1543142"/>
            <a:ext cx="3277457" cy="44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2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2466FB-F58D-D55C-21D1-24DC2FE9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Forensic Accounting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DBDF01E-6AAB-16C7-61D0-B67CD7B51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1" t="23708" r="60127" b="11274"/>
          <a:stretch/>
        </p:blipFill>
        <p:spPr>
          <a:xfrm>
            <a:off x="6154518" y="1591832"/>
            <a:ext cx="5297076" cy="41791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E9DD7-40D4-CE7B-AA44-74021C4C3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675" y="1752271"/>
            <a:ext cx="5186630" cy="411096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We are spending down the family silver to keep going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We are, even so, still accumulating wealth faster than we are spending it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As the Church declines, the family wealth increases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There are potentially significant economies of scale to be had by handling some things collectively, rather than separately. </a:t>
            </a:r>
          </a:p>
        </p:txBody>
      </p:sp>
    </p:spTree>
    <p:extLst>
      <p:ext uri="{BB962C8B-B14F-4D97-AF65-F5344CB8AC3E}">
        <p14:creationId xmlns:p14="http://schemas.microsoft.com/office/powerpoint/2010/main" val="202831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9144-B6FE-CBFF-43C8-DA96158A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F6DDB-A4EC-846A-61DD-46EA95EDA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1361"/>
            <a:ext cx="8596668" cy="4836945"/>
          </a:xfrm>
        </p:spPr>
        <p:txBody>
          <a:bodyPr>
            <a:noAutofit/>
          </a:bodyPr>
          <a:lstStyle/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en-GB" sz="2200" dirty="0"/>
              <a:t>Investigate, propose, and guide changes which will allow the URC to flourish into the future by more effectively resourcing local churches and other frontlines of mission.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endParaRPr lang="en-GB" sz="2200" dirty="0"/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en-GB" sz="2200" dirty="0"/>
              <a:t>To encourage new forms of discipleship and evangelism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endParaRPr lang="en-GB" sz="2200" dirty="0"/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en-GB" sz="2200" dirty="0"/>
              <a:t>Making better use of the church’s financial resources in line with agreed values and principles.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endParaRPr lang="en-GB" sz="2200" dirty="0"/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en-GB" sz="2200" dirty="0"/>
              <a:t>Easing the practical compliance burden on local churches by providing shared support services and resourcing lay workers.</a:t>
            </a:r>
          </a:p>
        </p:txBody>
      </p:sp>
    </p:spTree>
    <p:extLst>
      <p:ext uri="{BB962C8B-B14F-4D97-AF65-F5344CB8AC3E}">
        <p14:creationId xmlns:p14="http://schemas.microsoft.com/office/powerpoint/2010/main" val="20483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AF7F-72E8-564D-8B46-433E7A23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Find ways to lift the practical and compliance burdens from existing congregations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12EE3-1503-85E9-1B69-F77C2A44AB85}"/>
              </a:ext>
            </a:extLst>
          </p:cNvPr>
          <p:cNvSpPr>
            <a:spLocks/>
          </p:cNvSpPr>
          <p:nvPr/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A5F55-D798-8822-A812-BEB7A6BF794B}"/>
              </a:ext>
            </a:extLst>
          </p:cNvPr>
          <p:cNvSpPr>
            <a:spLocks/>
          </p:cNvSpPr>
          <p:nvPr/>
        </p:nvSpPr>
        <p:spPr>
          <a:xfrm>
            <a:off x="677863" y="2224966"/>
            <a:ext cx="4045934" cy="37526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Develop a range of ‘support services’ for local congregations to support in areas of property, finance, HR, health and safety etc. </a:t>
            </a:r>
          </a:p>
          <a:p>
            <a:pPr marL="438912" marR="0" lvl="1" indent="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Work underway to develop on-line portal of resources for URCs across the 3 nations to drawn on.</a:t>
            </a:r>
          </a:p>
          <a:p>
            <a:pPr marL="438912" marR="0" lvl="1" indent="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Looking to set up ‘living labs’ to test 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/>
              </a:rPr>
              <a:t>certain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new models.</a:t>
            </a:r>
          </a:p>
        </p:txBody>
      </p:sp>
      <p:pic>
        <p:nvPicPr>
          <p:cNvPr id="6146" name="Picture 2" descr="Compliance is Managed Inside a Business ...">
            <a:extLst>
              <a:ext uri="{FF2B5EF4-FFF2-40B4-BE49-F238E27FC236}">
                <a16:creationId xmlns:a16="http://schemas.microsoft.com/office/drawing/2014/main" id="{35CD806F-5AA0-A18F-BD73-52844E501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42" y="2413732"/>
            <a:ext cx="4325233" cy="28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3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Group 717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176" name="Straight Connector 717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7" name="Straight Connector 717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7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7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80" name="Isosceles Triangle 717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8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8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8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84" name="Isosceles Triangle 718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85" name="Isosceles Triangle 718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DEA16D-D2F2-161A-C39D-675241D1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19A8A-43BE-60D9-DACD-DA85189AEB5A}"/>
              </a:ext>
            </a:extLst>
          </p:cNvPr>
          <p:cNvSpPr>
            <a:spLocks/>
          </p:cNvSpPr>
          <p:nvPr/>
        </p:nvSpPr>
        <p:spPr>
          <a:xfrm>
            <a:off x="677334" y="1875589"/>
            <a:ext cx="5220430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fontAlgn="auto">
              <a:spcBef>
                <a:spcPts val="1000"/>
              </a:spcBef>
              <a:buClr>
                <a:schemeClr val="accent1"/>
              </a:buClr>
              <a:buSzPct val="80000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How might we share our resources across the family of the URC to enable us to fund new discipleship and evangelism, and new support services across the United Reformed Church?</a:t>
            </a:r>
          </a:p>
          <a:p>
            <a:pPr marL="0" marR="0" lvl="0" indent="0" defTabSz="457200" fontAlgn="auto">
              <a:spcBef>
                <a:spcPts val="1000"/>
              </a:spcBef>
              <a:buClr>
                <a:schemeClr val="accent1"/>
              </a:buClr>
              <a:buSzPct val="80000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fontAlgn="auto">
              <a:spcBef>
                <a:spcPts val="1000"/>
              </a:spcBef>
              <a:buClr>
                <a:schemeClr val="accent1"/>
              </a:buClr>
              <a:buSzPct val="80000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How do we do that in line with the values and principles that General Assembly adopted? </a:t>
            </a:r>
          </a:p>
          <a:p>
            <a:pPr marL="0" marR="0" lvl="0" indent="0" defTabSz="457200" fontAlgn="auto">
              <a:spcBef>
                <a:spcPts val="1000"/>
              </a:spcBef>
              <a:buClr>
                <a:schemeClr val="accent1"/>
              </a:buClr>
              <a:buSzPct val="80000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fontAlgn="auto">
              <a:spcBef>
                <a:spcPts val="1000"/>
              </a:spcBef>
              <a:buClr>
                <a:schemeClr val="accent1"/>
              </a:buClr>
              <a:buSzPct val="80000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How do we, across the whole URC, stop accumulating financial resource, and invest in the future? </a:t>
            </a:r>
          </a:p>
        </p:txBody>
      </p:sp>
      <p:pic>
        <p:nvPicPr>
          <p:cNvPr id="7170" name="Picture 2" descr="Piles of money from England ...">
            <a:extLst>
              <a:ext uri="{FF2B5EF4-FFF2-40B4-BE49-F238E27FC236}">
                <a16:creationId xmlns:a16="http://schemas.microsoft.com/office/drawing/2014/main" id="{CC1868A6-36CB-8C34-B9A6-A067C4E05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5" r="16637" b="-1"/>
          <a:stretch/>
        </p:blipFill>
        <p:spPr bwMode="auto">
          <a:xfrm>
            <a:off x="6127951" y="1874000"/>
            <a:ext cx="3145536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1BB57-8F31-3FFA-86DE-AAB173ED2584}"/>
              </a:ext>
            </a:extLst>
          </p:cNvPr>
          <p:cNvSpPr>
            <a:spLocks/>
          </p:cNvSpPr>
          <p:nvPr/>
        </p:nvSpPr>
        <p:spPr>
          <a:xfrm>
            <a:off x="5089970" y="1875589"/>
            <a:ext cx="4184034" cy="38807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944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70B98CAB13243AB565E927525C07E" ma:contentTypeVersion="14" ma:contentTypeDescription="Create a new document." ma:contentTypeScope="" ma:versionID="9fef2f3c95f40da8cd442bdd580eb419">
  <xsd:schema xmlns:xsd="http://www.w3.org/2001/XMLSchema" xmlns:xs="http://www.w3.org/2001/XMLSchema" xmlns:p="http://schemas.microsoft.com/office/2006/metadata/properties" xmlns:ns2="c91e24ef-dbf8-45b4-841a-3a848bed06fe" xmlns:ns3="78570606-f2c1-4a02-bd7e-6f2cd67d418c" xmlns:ns4="57f7ca63-95ff-4680-a27c-f168732aa722" targetNamespace="http://schemas.microsoft.com/office/2006/metadata/properties" ma:root="true" ma:fieldsID="5c4619f758465cdd148c4d7284aea15f" ns2:_="" ns3:_="" ns4:_="">
    <xsd:import namespace="c91e24ef-dbf8-45b4-841a-3a848bed06fe"/>
    <xsd:import namespace="78570606-f2c1-4a02-bd7e-6f2cd67d418c"/>
    <xsd:import namespace="57f7ca63-95ff-4680-a27c-f168732aa7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e24ef-dbf8-45b4-841a-3a848bed0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961625-829a-47c7-ab9f-0abdf3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70606-f2c1-4a02-bd7e-6f2cd67d41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7ca63-95ff-4680-a27c-f168732aa7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4ef682e-6809-4232-a36e-3b9066a01ee4}" ma:internalName="TaxCatchAll" ma:showField="CatchAllData" ma:web="57f7ca63-95ff-4680-a27c-f168732aa7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0B0E75-F8BA-4538-B819-0E65943B7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1e24ef-dbf8-45b4-841a-3a848bed06fe"/>
    <ds:schemaRef ds:uri="78570606-f2c1-4a02-bd7e-6f2cd67d418c"/>
    <ds:schemaRef ds:uri="57f7ca63-95ff-4680-a27c-f168732aa7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CBB9AE-613C-470A-A554-51C8592C56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6155</TotalTime>
  <Words>798</Words>
  <Application>Microsoft Office PowerPoint</Application>
  <PresentationFormat>Widescreen</PresentationFormat>
  <Paragraphs>91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Courier New</vt:lpstr>
      <vt:lpstr>Trebuchet MS</vt:lpstr>
      <vt:lpstr>Verdana</vt:lpstr>
      <vt:lpstr>Wingdings 3</vt:lpstr>
      <vt:lpstr>Facet</vt:lpstr>
      <vt:lpstr>1_Facet</vt:lpstr>
      <vt:lpstr>PowerPoint Presentation</vt:lpstr>
      <vt:lpstr>Jeremiah 29: 5-7</vt:lpstr>
      <vt:lpstr>Context</vt:lpstr>
      <vt:lpstr>Church Life Review Group Phase One</vt:lpstr>
      <vt:lpstr>Theos Report</vt:lpstr>
      <vt:lpstr>Forensic Accounting</vt:lpstr>
      <vt:lpstr>Purpose</vt:lpstr>
      <vt:lpstr>Find ways to lift the practical and compliance burdens from existing congregations</vt:lpstr>
      <vt:lpstr>Resources</vt:lpstr>
      <vt:lpstr>How can Synods work together to deliver the support local congregations are looking for?</vt:lpstr>
      <vt:lpstr>CLR Phase Two (Design)</vt:lpstr>
      <vt:lpstr>Where We Are</vt:lpstr>
      <vt:lpstr>Where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Yarnfield Park</dc:title>
  <dc:creator>Gordon Woods</dc:creator>
  <cp:lastModifiedBy>Myles Dunnett</cp:lastModifiedBy>
  <cp:revision>12</cp:revision>
  <dcterms:created xsi:type="dcterms:W3CDTF">2023-02-26T18:44:04Z</dcterms:created>
  <dcterms:modified xsi:type="dcterms:W3CDTF">2024-07-16T12:04:27Z</dcterms:modified>
</cp:coreProperties>
</file>